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1" autoAdjust="0"/>
    <p:restoredTop sz="94660"/>
  </p:normalViewPr>
  <p:slideViewPr>
    <p:cSldViewPr snapToGrid="0">
      <p:cViewPr varScale="1">
        <p:scale>
          <a:sx n="70" d="100"/>
          <a:sy n="70" d="100"/>
        </p:scale>
        <p:origin x="3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D7F3E0-2F6D-41EA-985E-08FB595C97D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FF60A33-95CB-4BF2-A2E0-399B2CDA1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91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0A33-95CB-4BF2-A2E0-399B2CDA1E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825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0A33-95CB-4BF2-A2E0-399B2CDA1E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00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0A33-95CB-4BF2-A2E0-399B2CDA1E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42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0A33-95CB-4BF2-A2E0-399B2CDA1E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9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0A33-95CB-4BF2-A2E0-399B2CDA1E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077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0A33-95CB-4BF2-A2E0-399B2CDA1E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55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7760-C78D-883A-724D-07BB2ABD9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E389EE-20DA-8F41-6FFA-F66AED8497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1C9A4-6730-9C07-B82C-616EF7A0A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72359-3C4E-FEAF-3159-E9631089B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A4440-D066-6CF6-4F76-DE52450B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6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3E19A-5921-DD2E-C6B7-6DFBEDF25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2E476D-605C-1EB9-1187-AA2EFC056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DA916-F010-22C2-E07F-A68DD09F5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4CA7A-482D-4A7D-6D94-A973DCB06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64E6A-C833-6131-509E-1BE0BCE78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005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43E6-ED5F-C422-0659-61A47F6E76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082049-E50D-1CB7-FF14-B1FAA2438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5DB7E-4A2E-FA3B-063F-EF5C0E338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AE67D-DD7E-E957-8136-60379449C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60930-9B1F-7DF0-44DF-43432400A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0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4635E-06BB-7BEE-B2E8-C2052CA25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1B5DB-B783-36DD-4663-E11B91AB5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7DA85-92B2-2F68-94CE-FC7297FF4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60598-CD23-4FD6-CAA4-69C8B3058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E21EE-1316-6591-8F3C-83B4BE3DA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4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A8B5D-E487-213B-AF4A-AC122D7E3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9EE04B-E9C7-BBC2-08C2-AA710FE37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7D413-153D-EAFD-4B34-EBEB9FDD2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42FD0-E934-D7B7-EC94-2EA559D49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C92EC-BD7E-E77B-8B55-8E3BB2A61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827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67D44-14B2-A1A0-ED72-BBC49258C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CE493-713D-ACA2-79B7-1E946547E8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6AD237-1FC9-4A2A-4AB6-0765BB1A8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84B5A-C4C2-2497-E208-5107B827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4B7011-FBA9-EE46-ACB3-699DB27C0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225C4-82A9-A725-81EB-F2A1C36F0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71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DC472-130D-C9DD-B4BD-34B05A71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FA812-9181-3AA8-1149-C0F58606A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A1465C-B991-B52D-5546-334081C99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76DAF5-9B76-C442-1C7C-2D6DE1E833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9EA785-5818-535E-567A-E96801A080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5D4257-66DE-7945-DB40-5A78E38B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C58D88-855D-1EF1-4E92-3A272E557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699F02-7B21-1717-1BAC-2FC1D622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35A50-B2A5-0B15-AA7E-CA063DD5B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F47D7B-9BF2-FFC1-4E60-2FC0A6769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B299-160C-44F6-FBAA-EE9DE9590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ED240F-CFA9-1A92-A2B8-B34E9FEC7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20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362C5E-7BC1-B5A8-13C4-B0240B67E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BA4653-B393-0B82-204E-8DE8701FE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1E16C5-45A3-3604-E302-5F534F721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0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B29B5-5D20-D331-696D-25D02F163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8D9E8-7FFF-D5D2-E299-3D144C1FC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887E08-DB94-120E-9B94-B30DE0C4C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2B007-A7C1-6AEF-26A9-B47354F55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D852-74F1-4E76-20ED-526D36C40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7CC9A-E9B3-AF07-12BF-F6667FD76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41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3B736-17F1-C419-64E5-33261363F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376171-258F-3CA7-B7EB-C058910E88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3CA429-FF07-0A84-E3B3-FA1B0578E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F85C5A-E843-0A22-BCD8-5AEAD5D2A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E2DC7A-CDA3-7F84-6B5E-15E0CA9D2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FE3083-2638-E891-3600-B97A9D235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7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64B2F5-A27F-293C-D89B-FDE863194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89369B-3B43-FD50-F87F-1A80EFA0B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BA875-EB3D-8314-3B00-969A65E075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8B6D71-3592-47FE-9342-6D63C0A00B65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675C2-5AD3-DAE9-DA5E-404195514E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7AA0D-E11A-1B11-B75E-813F98659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87BA9B-144F-4359-A8D4-DD23219E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57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1mmwp.hamdocs.com/faq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1mmwp.hamdoc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EEmKcg6iT7k" TargetMode="External"/><Relationship Id="rId5" Type="http://schemas.openxmlformats.org/officeDocument/2006/relationships/hyperlink" Target="https://www.youtube.com/watch?v=0I6Ys4RqHlk" TargetMode="External"/><Relationship Id="rId4" Type="http://schemas.openxmlformats.org/officeDocument/2006/relationships/hyperlink" Target="https://www.youtube.com/watch?v=AcwXaQJ-DcA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1FBD8-F8D2-A407-03A8-6FEC1C025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9351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highlight>
                  <a:srgbClr val="FFFF00"/>
                </a:highlight>
              </a:rPr>
              <a:t>The Villages Amateur Radio Club – Field Day,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6995A4-0379-44CC-ACE4-6582282587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N1MM Logger FAQ’s,</a:t>
            </a:r>
          </a:p>
          <a:p>
            <a:r>
              <a:rPr lang="en-US" sz="4800" b="1" dirty="0"/>
              <a:t>Do’s and Don’ts</a:t>
            </a:r>
          </a:p>
        </p:txBody>
      </p:sp>
    </p:spTree>
    <p:extLst>
      <p:ext uri="{BB962C8B-B14F-4D97-AF65-F5344CB8AC3E}">
        <p14:creationId xmlns:p14="http://schemas.microsoft.com/office/powerpoint/2010/main" val="4986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ECB7F-1DF8-53B1-65C1-9AA75D7B6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N1MM Logger FAQ’s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39804-F71D-ECA2-486F-47911FC09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21" y="1134318"/>
            <a:ext cx="11806176" cy="5602147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Q-How does N1MM work with FT8 and WSJT-X?</a:t>
            </a:r>
          </a:p>
          <a:p>
            <a:r>
              <a:rPr lang="en-US" b="1" dirty="0"/>
              <a:t>A-I am told by K2DM, K2PS and others that N1MM works in the background and receives QSO information directly from N1MM.  If you’re cool with WSJT-X…you’ll be fine.  We’ll have a practice session on Saturday before 2PM.</a:t>
            </a:r>
          </a:p>
          <a:p>
            <a:r>
              <a:rPr lang="en-US" b="1" dirty="0"/>
              <a:t>Q-How do I tell N1MM and the IC-7300 what band and mode I’m using?</a:t>
            </a:r>
          </a:p>
          <a:p>
            <a:r>
              <a:rPr lang="en-US" b="1" dirty="0"/>
              <a:t>A-We will cover that in the “hands on” class after this presentation.</a:t>
            </a:r>
          </a:p>
          <a:p>
            <a:r>
              <a:rPr lang="en-US" b="1" dirty="0"/>
              <a:t>Q-How to I tell N1MM who I am?</a:t>
            </a:r>
          </a:p>
          <a:p>
            <a:r>
              <a:rPr lang="en-US" b="1" dirty="0"/>
              <a:t>A-Using the OPON command, type in your call and press enter.</a:t>
            </a:r>
          </a:p>
          <a:p>
            <a:r>
              <a:rPr lang="en-US" b="1" dirty="0"/>
              <a:t>Q-What information do I enter in N1MM or WSJT-X when I work someone?</a:t>
            </a:r>
          </a:p>
          <a:p>
            <a:r>
              <a:rPr lang="en-US" b="1" dirty="0"/>
              <a:t>A-Their call sign, their category and their ARRL section.  </a:t>
            </a:r>
            <a:r>
              <a:rPr lang="en-US" b="1" dirty="0">
                <a:highlight>
                  <a:srgbClr val="FF0000"/>
                </a:highlight>
              </a:rPr>
              <a:t>Florida is NOT an ARRL Section! </a:t>
            </a:r>
            <a:r>
              <a:rPr lang="en-US" b="1" dirty="0"/>
              <a:t> </a:t>
            </a:r>
            <a:r>
              <a:rPr lang="en-US" b="1" dirty="0">
                <a:highlight>
                  <a:srgbClr val="00FF00"/>
                </a:highlight>
              </a:rPr>
              <a:t>North, West Central and South Florida ARE ARRL Sections</a:t>
            </a:r>
            <a:r>
              <a:rPr lang="en-US" b="1" dirty="0"/>
              <a:t>.</a:t>
            </a:r>
          </a:p>
          <a:p>
            <a:r>
              <a:rPr lang="en-US" b="1" dirty="0"/>
              <a:t>More FAQs from the N1MM Website:  </a:t>
            </a:r>
            <a:r>
              <a:rPr lang="en-US" b="1" dirty="0">
                <a:hlinkClick r:id="rId3"/>
              </a:rPr>
              <a:t>https://n1mmwp.hamdocs.com/faq/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579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60A9A-73BC-F6DB-9E07-FF0017ED9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909C4-8308-4E00-EA26-5898CFDFA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337693"/>
            <a:ext cx="1094232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N1MM Logger Installation and Training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238E4-796E-05C6-9F86-2C8E9BEEA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21" y="886968"/>
            <a:ext cx="11806176" cy="528999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/>
              <a:t>The N1MM Logger is a free and very extensive contest logging program.  Download it from:  </a:t>
            </a:r>
            <a:r>
              <a:rPr lang="en-US" sz="11200" b="1" dirty="0">
                <a:hlinkClick r:id="rId3"/>
              </a:rPr>
              <a:t>https://n1mmwp.hamdocs.com/</a:t>
            </a:r>
            <a:r>
              <a:rPr lang="en-US" sz="11200" b="1" dirty="0"/>
              <a:t>   After you install the “Full Program,” you’ll need to install the updates.  </a:t>
            </a:r>
          </a:p>
          <a:p>
            <a:pPr marL="0" indent="0">
              <a:buNone/>
            </a:pPr>
            <a:endParaRPr lang="en-US" sz="11200" b="1" dirty="0"/>
          </a:p>
          <a:p>
            <a:pPr marL="0" indent="0">
              <a:buNone/>
            </a:pPr>
            <a:r>
              <a:rPr lang="en-US" sz="11200" b="1" dirty="0"/>
              <a:t>Then read the “Getting Started” section on the N1MM Home Page.  This will help you understand how to configure the program on your computer.</a:t>
            </a:r>
          </a:p>
          <a:p>
            <a:pPr marL="0" indent="0">
              <a:buNone/>
            </a:pPr>
            <a:endParaRPr lang="en-US" sz="11200" b="1" dirty="0"/>
          </a:p>
          <a:p>
            <a:pPr marL="0" indent="0">
              <a:buNone/>
            </a:pPr>
            <a:r>
              <a:rPr lang="en-US" sz="11200" b="1" dirty="0"/>
              <a:t>Here are a couple of YouTube Videos relating specifically to Field Day, but if you don’t find one you like there are dozens more:</a:t>
            </a:r>
          </a:p>
          <a:p>
            <a:pPr marL="0" indent="0">
              <a:buNone/>
            </a:pPr>
            <a:r>
              <a:rPr lang="en-US" sz="11200" b="1" dirty="0">
                <a:hlinkClick r:id="rId4"/>
              </a:rPr>
              <a:t>https://www.youtube.com/watch?v=AcwXaQJ-DcA</a:t>
            </a:r>
            <a:endParaRPr lang="en-US" sz="11200" b="1" dirty="0"/>
          </a:p>
          <a:p>
            <a:pPr marL="0" indent="0">
              <a:buNone/>
            </a:pPr>
            <a:r>
              <a:rPr lang="en-US" sz="11200" b="1" dirty="0">
                <a:hlinkClick r:id="rId5"/>
              </a:rPr>
              <a:t>https://www.youtube.com/watch?v=0I6Ys4RqHlk</a:t>
            </a:r>
            <a:endParaRPr lang="en-US" sz="11200" b="1" dirty="0"/>
          </a:p>
          <a:p>
            <a:pPr marL="0" indent="0">
              <a:buNone/>
            </a:pPr>
            <a:r>
              <a:rPr lang="en-US" sz="11200" b="1" dirty="0">
                <a:hlinkClick r:id="rId6"/>
              </a:rPr>
              <a:t>https://www.youtube.com/watch?v=EEmKcg6iT7k</a:t>
            </a:r>
            <a:endParaRPr lang="en-US" sz="11200" b="1" dirty="0"/>
          </a:p>
          <a:p>
            <a:pPr marL="0" indent="0">
              <a:buNone/>
            </a:pPr>
            <a:endParaRPr lang="en-US" sz="9600" b="1" dirty="0"/>
          </a:p>
          <a:p>
            <a:pPr marL="0" indent="0">
              <a:buNone/>
            </a:pPr>
            <a:r>
              <a:rPr lang="en-US" sz="11200" b="1" dirty="0"/>
              <a:t>Google N1MM for ARRL Field Day and find lots of additional information if you’d rather read than watch.</a:t>
            </a:r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227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272B9-21F8-9C18-5029-A1DA88DCA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22959"/>
          </a:xfrm>
        </p:spPr>
        <p:txBody>
          <a:bodyPr/>
          <a:lstStyle/>
          <a:p>
            <a:pPr algn="ctr"/>
            <a:r>
              <a:rPr lang="en-US" b="1" dirty="0"/>
              <a:t>N1MM/Field Day Do’s and Don’ts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981DF-A339-A5B8-148B-E91A03FCA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091" y="694945"/>
            <a:ext cx="11678855" cy="6064670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Once again…don’t forget to OPON</a:t>
            </a:r>
          </a:p>
          <a:p>
            <a:r>
              <a:rPr lang="en-US" b="1" dirty="0"/>
              <a:t>Our K4VRC Exchange is:  ND8L  2-Alpha North Florida…QSL?  Just once.  </a:t>
            </a:r>
          </a:p>
          <a:p>
            <a:r>
              <a:rPr lang="en-US" b="1" dirty="0"/>
              <a:t>Wha you do NOT say is:  ND8L this is K4VRC, KEE-LO-WATT FOUR VIC-TOR RA-DIO CHAR-LEY…PLEASE COPY….blah, blah blah</a:t>
            </a:r>
          </a:p>
          <a:p>
            <a:r>
              <a:rPr lang="en-US" b="1" dirty="0"/>
              <a:t>Sound like you mean business.  Speak with gravitas and energy.</a:t>
            </a:r>
          </a:p>
          <a:p>
            <a:r>
              <a:rPr lang="en-US" b="1" dirty="0"/>
              <a:t>If there’s a pile up…try and pick up a partial call…and say something like, “who’s the 3-Echo or 7-Bravo”</a:t>
            </a:r>
          </a:p>
          <a:p>
            <a:r>
              <a:rPr lang="en-US" b="1" dirty="0"/>
              <a:t>After you receive the other guy’s report…say his call…</a:t>
            </a:r>
            <a:br>
              <a:rPr lang="en-US" b="1" dirty="0"/>
            </a:br>
            <a:r>
              <a:rPr lang="en-US" b="1" dirty="0"/>
              <a:t>“Thanks…QR-zed…K4VRC”  That’s it…if no </a:t>
            </a:r>
            <a:r>
              <a:rPr lang="en-US" b="1" dirty="0" err="1"/>
              <a:t>answer,call</a:t>
            </a:r>
            <a:r>
              <a:rPr lang="en-US" b="1" dirty="0"/>
              <a:t> CQ…</a:t>
            </a:r>
          </a:p>
          <a:p>
            <a:r>
              <a:rPr lang="en-US" b="1" dirty="0"/>
              <a:t>Don’t write your contacts on paper and enter them later.   That’s SO LAME!</a:t>
            </a:r>
          </a:p>
          <a:p>
            <a:r>
              <a:rPr lang="en-US" b="1" dirty="0"/>
              <a:t>If  you need help correcting a contact after you’ve logged it…write down the call and time…and ask for help later.  </a:t>
            </a:r>
            <a:r>
              <a:rPr lang="en-US" b="1" dirty="0">
                <a:solidFill>
                  <a:srgbClr val="FF0000"/>
                </a:solidFill>
              </a:rPr>
              <a:t>DON’T EVER ABANDON RATE!</a:t>
            </a:r>
          </a:p>
          <a:p>
            <a:r>
              <a:rPr lang="en-US" b="1" dirty="0"/>
              <a:t>If someone calls you’ve worked before (DUPE) … just log him or her!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50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9BE70-F7E9-3223-A1E6-923753C58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Working Field Day from your Home Station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7B683-5F0F-6EB8-E83D-87393339C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792" y="1825625"/>
            <a:ext cx="11505236" cy="4922416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Please use N1MM to Log Your Contacts.  </a:t>
            </a:r>
          </a:p>
          <a:p>
            <a:r>
              <a:rPr lang="en-US" b="1" dirty="0"/>
              <a:t>In the next week or so, I’ll send out the screen shots of the simple steps to set up your station for Field Day.</a:t>
            </a:r>
          </a:p>
          <a:p>
            <a:r>
              <a:rPr lang="en-US" b="1" dirty="0"/>
              <a:t>Get on the air, work some folks…log them in N1MM and when you send in the log to the ARRL, TVARC will get credit for YOUR SCORE!</a:t>
            </a:r>
          </a:p>
          <a:p>
            <a:r>
              <a:rPr lang="en-US" b="1" dirty="0"/>
              <a:t>After the contest, I will send out some screen shots on exactly how to submit the log to ARRL via the Internet so TVARC gets credit for your score.</a:t>
            </a:r>
          </a:p>
          <a:p>
            <a:r>
              <a:rPr lang="en-US" b="1" dirty="0"/>
              <a:t>BTW…the exchange you will use from home is 1-DELTA, North Florida…unless you’re battery or </a:t>
            </a:r>
            <a:r>
              <a:rPr lang="en-US" b="1"/>
              <a:t>generator powered.</a:t>
            </a:r>
            <a:endParaRPr lang="en-US" b="1" dirty="0"/>
          </a:p>
          <a:p>
            <a:r>
              <a:rPr lang="en-US" b="1" dirty="0"/>
              <a:t>HAVE FUN!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818185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E673C-5EFF-4BA1-A963-BFA3436CC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N1MM Class is Now Open!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F4468-CCFE-BA75-D7BD-653E18F1B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/>
              <a:t>Let’s start with people who have never used N1MM.</a:t>
            </a:r>
          </a:p>
          <a:p>
            <a:r>
              <a:rPr lang="en-US" sz="3200" b="1" dirty="0"/>
              <a:t>If you need a little refresher, we’ll have one computer open for you!</a:t>
            </a:r>
          </a:p>
          <a:p>
            <a:r>
              <a:rPr lang="en-US" sz="3200" b="1" dirty="0"/>
              <a:t>Please let the mentor speak…the less QRM the better.</a:t>
            </a:r>
          </a:p>
          <a:p>
            <a:r>
              <a:rPr lang="en-US" sz="3200" b="1" dirty="0"/>
              <a:t>Understand that some of </a:t>
            </a:r>
            <a:r>
              <a:rPr lang="en-US" sz="3200" b="1" dirty="0" err="1"/>
              <a:t>of</a:t>
            </a:r>
            <a:r>
              <a:rPr lang="en-US" sz="3200" b="1" dirty="0"/>
              <a:t> us have used N1MM for going on 25-30 years and not one of us understands all of the program’s capabilities.  So don’t beat yourself up.</a:t>
            </a:r>
          </a:p>
          <a:p>
            <a:r>
              <a:rPr lang="en-US" sz="3200" b="1" dirty="0"/>
              <a:t>You WILL learn to use (and greatly improve your operating skills) it if you enter more contests.  Don’t worry about being a “NEWBIE” or  “LID”…everybody had a first contest.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815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774</Words>
  <Application>Microsoft Office PowerPoint</Application>
  <PresentationFormat>Widescreen</PresentationFormat>
  <Paragraphs>59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The Villages Amateur Radio Club – Field Day, 2026</vt:lpstr>
      <vt:lpstr>N1MM Logger FAQ’s</vt:lpstr>
      <vt:lpstr>N1MM Logger Installation and Training Help</vt:lpstr>
      <vt:lpstr>N1MM/Field Day Do’s and Don’ts</vt:lpstr>
      <vt:lpstr>Working Field Day from your Home Station</vt:lpstr>
      <vt:lpstr>N1MM Class is Now Open!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Ray Fallen</dc:creator>
  <cp:lastModifiedBy>Ray Fallen</cp:lastModifiedBy>
  <cp:revision>5</cp:revision>
  <cp:lastPrinted>2026-06-18T19:11:29Z</cp:lastPrinted>
  <dcterms:created xsi:type="dcterms:W3CDTF">2026-06-18T18:19:37Z</dcterms:created>
  <dcterms:modified xsi:type="dcterms:W3CDTF">2026-06-19T13:32:20Z</dcterms:modified>
</cp:coreProperties>
</file>