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10"/>
  </p:notesMasterIdLst>
  <p:sldIdLst>
    <p:sldId id="1150" r:id="rId5"/>
    <p:sldId id="1113" r:id="rId6"/>
    <p:sldId id="1217" r:id="rId7"/>
    <p:sldId id="1218" r:id="rId8"/>
    <p:sldId id="1216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981">
          <p15:clr>
            <a:srgbClr val="A4A3A4"/>
          </p15:clr>
        </p15:guide>
        <p15:guide id="4" pos="2880">
          <p15:clr>
            <a:srgbClr val="A4A3A4"/>
          </p15:clr>
        </p15:guide>
        <p15:guide id="5" pos="68">
          <p15:clr>
            <a:srgbClr val="A4A3A4"/>
          </p15:clr>
        </p15:guide>
        <p15:guide id="6" orient="horz" pos="4319">
          <p15:clr>
            <a:srgbClr val="A4A3A4"/>
          </p15:clr>
        </p15:guide>
        <p15:guide id="7" pos="11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chel Prishkolnik" initials="RP" lastIdx="5" clrIdx="0"/>
  <p:cmAuthor id="1" name="Hadas Rozen" initials="HR" lastIdx="11" clrIdx="1"/>
  <p:cmAuthor id="2" name="Author" initials="A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E1126"/>
    <a:srgbClr val="01D4DF"/>
    <a:srgbClr val="CB15C2"/>
    <a:srgbClr val="1182CF"/>
    <a:srgbClr val="CDC482"/>
    <a:srgbClr val="FFFFFF"/>
    <a:srgbClr val="626262"/>
    <a:srgbClr val="FFFF00"/>
    <a:srgbClr val="DE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443" autoAdjust="0"/>
    <p:restoredTop sz="88147" autoAdjust="0"/>
  </p:normalViewPr>
  <p:slideViewPr>
    <p:cSldViewPr showGuides="1">
      <p:cViewPr varScale="1">
        <p:scale>
          <a:sx n="64" d="100"/>
          <a:sy n="64" d="100"/>
        </p:scale>
        <p:origin x="84" y="84"/>
      </p:cViewPr>
      <p:guideLst>
        <p:guide orient="horz" pos="2976"/>
        <p:guide orient="horz" pos="4110"/>
        <p:guide orient="horz" pos="981"/>
        <p:guide pos="2880"/>
        <p:guide pos="68"/>
        <p:guide orient="horz" pos="4319"/>
        <p:guide pos="1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37B6858-2B8E-446C-9233-C5FD11545AEC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861C7A0-4F30-4191-BB9C-72C1380D886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21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09600" y="304800"/>
            <a:ext cx="3170312" cy="3962400"/>
          </a:xfrm>
        </p:spPr>
        <p:txBody>
          <a:bodyPr/>
          <a:lstStyle>
            <a:lvl1pPr marL="0" indent="0">
              <a:buFont typeface="Arial" pitchFamily="34" charset="0"/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spcBef>
                <a:spcPts val="600"/>
              </a:spcBef>
              <a:buNone/>
              <a:defRPr sz="2600">
                <a:solidFill>
                  <a:schemeClr val="bg1"/>
                </a:solidFill>
              </a:defRPr>
            </a:lvl2pPr>
            <a:lvl3pPr marL="0" indent="0">
              <a:spcBef>
                <a:spcPts val="2200"/>
              </a:spcBef>
              <a:buFont typeface="Arial" pitchFamily="34" charset="0"/>
              <a:buNone/>
              <a:defRPr sz="2200" b="1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5500"/>
              </a:spcAft>
              <a:buNone/>
              <a:defRPr sz="2200">
                <a:solidFill>
                  <a:schemeClr val="bg1"/>
                </a:solidFill>
              </a:defRPr>
            </a:lvl4pPr>
            <a:lvl5pPr marL="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588224" y="6466472"/>
            <a:ext cx="16311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</a:rPr>
              <a:t>©2014 SolarEdge</a:t>
            </a:r>
          </a:p>
        </p:txBody>
      </p:sp>
    </p:spTree>
    <p:extLst>
      <p:ext uri="{BB962C8B-B14F-4D97-AF65-F5344CB8AC3E}">
        <p14:creationId xmlns:p14="http://schemas.microsoft.com/office/powerpoint/2010/main" val="235785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118"/>
            <a:ext cx="6923112" cy="562074"/>
          </a:xfrm>
        </p:spPr>
        <p:txBody>
          <a:bodyPr/>
          <a:lstStyle>
            <a:lvl1pPr algn="l" rtl="0">
              <a:defRPr/>
            </a:lvl1pPr>
          </a:lstStyle>
          <a:p>
            <a:r>
              <a:rPr lang="en-US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824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81400"/>
            <a:ext cx="8229600" cy="1362075"/>
          </a:xfrm>
        </p:spPr>
        <p:txBody>
          <a:bodyPr anchor="t"/>
          <a:lstStyle>
            <a:lvl1pPr algn="ctr" rtl="0">
              <a:defRPr sz="50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301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302364" y="3212976"/>
            <a:ext cx="8472636" cy="2986087"/>
            <a:chOff x="302364" y="3212976"/>
            <a:chExt cx="8472636" cy="2986087"/>
          </a:xfrm>
        </p:grpSpPr>
        <p:cxnSp>
          <p:nvCxnSpPr>
            <p:cNvPr id="6" name="Straight Connector 7"/>
            <p:cNvCxnSpPr/>
            <p:nvPr userDrawn="1"/>
          </p:nvCxnSpPr>
          <p:spPr>
            <a:xfrm>
              <a:off x="369000" y="4662363"/>
              <a:ext cx="8406000" cy="0"/>
            </a:xfrm>
            <a:prstGeom prst="line">
              <a:avLst/>
            </a:prstGeom>
            <a:ln w="60325" cmpd="sng">
              <a:solidFill>
                <a:schemeClr val="accent4">
                  <a:lumMod val="20000"/>
                  <a:lumOff val="8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 Placeholder 14"/>
            <p:cNvSpPr txBox="1">
              <a:spLocks/>
            </p:cNvSpPr>
            <p:nvPr userDrawn="1"/>
          </p:nvSpPr>
          <p:spPr>
            <a:xfrm>
              <a:off x="302364" y="3212976"/>
              <a:ext cx="3743325" cy="1449387"/>
            </a:xfrm>
            <a:prstGeom prst="rect">
              <a:avLst/>
            </a:prstGeom>
          </p:spPr>
          <p:txBody>
            <a:bodyPr rtlCol="1"/>
            <a:lstStyle/>
            <a:p>
              <a:pPr algn="l" rtl="0" fontAlgn="auto">
                <a:lnSpc>
                  <a:spcPct val="85000"/>
                </a:lnSpc>
                <a:spcAft>
                  <a:spcPts val="0"/>
                </a:spcAft>
                <a:defRPr/>
              </a:pPr>
              <a:r>
                <a:rPr lang="en-US" sz="5000" b="1" spc="100" dirty="0">
                  <a:solidFill>
                    <a:srgbClr val="6C6C6C"/>
                  </a:solidFill>
                  <a:latin typeface="Calibri" pitchFamily="34" charset="0"/>
                  <a:cs typeface="Calibri" pitchFamily="34" charset="0"/>
                </a:rPr>
                <a:t/>
              </a:r>
              <a:br>
                <a:rPr lang="en-US" sz="5000" b="1" spc="100" dirty="0">
                  <a:solidFill>
                    <a:srgbClr val="6C6C6C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US" sz="5000" b="1" spc="100" dirty="0">
                  <a:solidFill>
                    <a:srgbClr val="6C6C6C"/>
                  </a:solidFill>
                  <a:latin typeface="Calibri" pitchFamily="34" charset="0"/>
                  <a:cs typeface="Calibri" pitchFamily="34" charset="0"/>
                </a:rPr>
                <a:t>Thank you</a:t>
              </a:r>
            </a:p>
          </p:txBody>
        </p:sp>
        <p:sp>
          <p:nvSpPr>
            <p:cNvPr id="8" name="Text Placeholder 7"/>
            <p:cNvSpPr txBox="1">
              <a:spLocks/>
            </p:cNvSpPr>
            <p:nvPr userDrawn="1"/>
          </p:nvSpPr>
          <p:spPr bwMode="auto">
            <a:xfrm>
              <a:off x="377771" y="4878263"/>
              <a:ext cx="992188" cy="936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indent="-3429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9pPr>
            </a:lstStyle>
            <a:p>
              <a:pPr algn="l" rtl="0">
                <a:buClr>
                  <a:srgbClr val="CC0000"/>
                </a:buClr>
                <a:defRPr/>
              </a:pPr>
              <a:r>
                <a:rPr 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Email</a:t>
              </a:r>
            </a:p>
            <a:p>
              <a:pPr algn="l" rtl="0">
                <a:buClr>
                  <a:srgbClr val="CC0000"/>
                </a:buClr>
                <a:defRPr/>
              </a:pPr>
              <a:r>
                <a:rPr 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Twitter</a:t>
              </a:r>
            </a:p>
            <a:p>
              <a:pPr algn="l" rtl="0">
                <a:buClr>
                  <a:srgbClr val="CC0000"/>
                </a:buClr>
                <a:defRPr/>
              </a:pPr>
              <a:r>
                <a:rPr 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Blog</a:t>
              </a:r>
            </a:p>
          </p:txBody>
        </p:sp>
        <p:sp>
          <p:nvSpPr>
            <p:cNvPr id="9" name="Text Placeholder 7"/>
            <p:cNvSpPr txBox="1">
              <a:spLocks/>
            </p:cNvSpPr>
            <p:nvPr userDrawn="1"/>
          </p:nvSpPr>
          <p:spPr bwMode="auto">
            <a:xfrm>
              <a:off x="4500711" y="4878263"/>
              <a:ext cx="1035050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indent="-3429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9pPr>
            </a:lstStyle>
            <a:p>
              <a:pPr algn="l" rtl="0">
                <a:buClr>
                  <a:srgbClr val="CC0000"/>
                </a:buClr>
                <a:defRPr/>
              </a:pPr>
              <a:r>
                <a:rPr 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Websites</a:t>
              </a: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Text Placeholder 7"/>
            <p:cNvSpPr txBox="1">
              <a:spLocks/>
            </p:cNvSpPr>
            <p:nvPr userDrawn="1"/>
          </p:nvSpPr>
          <p:spPr bwMode="auto">
            <a:xfrm>
              <a:off x="1298521" y="4878263"/>
              <a:ext cx="2808288" cy="936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indent="-3429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9pPr>
            </a:lstStyle>
            <a:p>
              <a:pPr algn="l" rtl="0">
                <a:buClr>
                  <a:srgbClr val="CC0000"/>
                </a:buClr>
                <a:defRPr/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info@solaredge.com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l" rtl="0">
                <a:buClr>
                  <a:srgbClr val="CC0000"/>
                </a:buClr>
                <a:defRPr/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www.twitter.com/SolarEdgePV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l" rtl="0">
                <a:buClr>
                  <a:srgbClr val="CC0000"/>
                </a:buClr>
                <a:defRPr/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www.solaredge.com/blog</a:t>
              </a:r>
              <a:endPara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Text Placeholder 7"/>
            <p:cNvSpPr txBox="1">
              <a:spLocks/>
            </p:cNvSpPr>
            <p:nvPr userDrawn="1"/>
          </p:nvSpPr>
          <p:spPr bwMode="auto">
            <a:xfrm>
              <a:off x="5580211" y="4878263"/>
              <a:ext cx="2016125" cy="132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indent="-3429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defRPr>
              </a:lvl9pPr>
            </a:lstStyle>
            <a:p>
              <a:pPr algn="l" rtl="0">
                <a:buClr>
                  <a:srgbClr val="CC0000"/>
                </a:buClr>
                <a:defRPr/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www.solaredge.com</a:t>
              </a:r>
            </a:p>
            <a:p>
              <a:pPr algn="l" rtl="0">
                <a:buClr>
                  <a:srgbClr val="CC0000"/>
                </a:buClr>
                <a:defRPr/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www.solaredge.us</a:t>
              </a:r>
            </a:p>
            <a:p>
              <a:pPr algn="l" rtl="0">
                <a:buClr>
                  <a:srgbClr val="CC0000"/>
                </a:buClr>
                <a:defRPr/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www.solaredge.de</a:t>
              </a:r>
            </a:p>
            <a:p>
              <a:pPr algn="l" rtl="0">
                <a:buClr>
                  <a:srgbClr val="CC0000"/>
                </a:buClr>
                <a:defRPr/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www.solaredge.jp</a:t>
              </a:r>
            </a:p>
            <a:p>
              <a:pPr algn="l" rtl="0">
                <a:buClr>
                  <a:srgbClr val="CC0000"/>
                </a:buClr>
                <a:defRPr/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www.solaredge.fr</a:t>
              </a:r>
            </a:p>
            <a:p>
              <a:pPr marL="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SzTx/>
                <a:buFontTx/>
                <a:buNone/>
                <a:tabLst/>
                <a:defRPr/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www.solaredge.it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601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369000" y="4662363"/>
            <a:ext cx="8406000" cy="0"/>
          </a:xfrm>
          <a:prstGeom prst="line">
            <a:avLst/>
          </a:prstGeom>
          <a:ln w="60325" cmpd="sng">
            <a:solidFill>
              <a:srgbClr val="EDEDED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4"/>
          <p:cNvSpPr txBox="1">
            <a:spLocks/>
          </p:cNvSpPr>
          <p:nvPr/>
        </p:nvSpPr>
        <p:spPr>
          <a:xfrm>
            <a:off x="302364" y="3212976"/>
            <a:ext cx="8155836" cy="1449387"/>
          </a:xfrm>
          <a:prstGeom prst="rect">
            <a:avLst/>
          </a:prstGeom>
        </p:spPr>
        <p:txBody>
          <a:bodyPr rtlCol="1"/>
          <a:lstStyle/>
          <a:p>
            <a:pPr marL="0" algn="l" defTabSz="914400" rtl="0" eaLnBrk="1" fontAlgn="auto" latinLnBrk="0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en-US" sz="5000" b="1" kern="1200" spc="100" dirty="0">
                <a:solidFill>
                  <a:srgbClr val="6C6C6C"/>
                </a:solidFill>
                <a:latin typeface="Calibri" pitchFamily="34" charset="0"/>
                <a:ea typeface="+mn-ea"/>
                <a:cs typeface="Calibri" pitchFamily="34" charset="0"/>
              </a:rPr>
              <a:t/>
            </a:r>
            <a:br>
              <a:rPr lang="en-US" sz="5000" b="1" kern="1200" spc="100" dirty="0">
                <a:solidFill>
                  <a:srgbClr val="6C6C6C"/>
                </a:solidFill>
                <a:latin typeface="Calibri" pitchFamily="34" charset="0"/>
                <a:ea typeface="+mn-ea"/>
                <a:cs typeface="Calibri" pitchFamily="34" charset="0"/>
              </a:rPr>
            </a:br>
            <a:r>
              <a:rPr lang="en-US" sz="5000" b="1" kern="1200" spc="100" dirty="0">
                <a:solidFill>
                  <a:srgbClr val="6C6C6C"/>
                </a:solidFill>
                <a:latin typeface="Calibri" pitchFamily="34" charset="0"/>
                <a:ea typeface="+mn-ea"/>
                <a:cs typeface="Calibri" pitchFamily="34" charset="0"/>
              </a:rPr>
              <a:t>Thank you</a:t>
            </a:r>
          </a:p>
        </p:txBody>
      </p:sp>
      <p:sp>
        <p:nvSpPr>
          <p:cNvPr id="13" name="Text Placeholder 7"/>
          <p:cNvSpPr txBox="1">
            <a:spLocks/>
          </p:cNvSpPr>
          <p:nvPr/>
        </p:nvSpPr>
        <p:spPr bwMode="auto">
          <a:xfrm>
            <a:off x="377771" y="4878263"/>
            <a:ext cx="9921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indent="-3429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9pPr>
          </a:lstStyle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Email</a:t>
            </a:r>
          </a:p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Twitter</a:t>
            </a:r>
          </a:p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Blog</a:t>
            </a:r>
          </a:p>
        </p:txBody>
      </p:sp>
      <p:sp>
        <p:nvSpPr>
          <p:cNvPr id="14" name="Text Placeholder 7"/>
          <p:cNvSpPr txBox="1">
            <a:spLocks/>
          </p:cNvSpPr>
          <p:nvPr/>
        </p:nvSpPr>
        <p:spPr bwMode="auto">
          <a:xfrm>
            <a:off x="4500711" y="4878263"/>
            <a:ext cx="1035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indent="-3429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9pPr>
          </a:lstStyle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Websites</a:t>
            </a:r>
          </a:p>
        </p:txBody>
      </p:sp>
      <p:sp>
        <p:nvSpPr>
          <p:cNvPr id="15" name="Text Placeholder 7"/>
          <p:cNvSpPr txBox="1">
            <a:spLocks/>
          </p:cNvSpPr>
          <p:nvPr/>
        </p:nvSpPr>
        <p:spPr bwMode="auto">
          <a:xfrm>
            <a:off x="1298521" y="4878263"/>
            <a:ext cx="28082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indent="-3429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9pPr>
          </a:lstStyle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info@solaredge.com</a:t>
            </a:r>
          </a:p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www.twitter.com/SolarEdgePV</a:t>
            </a:r>
          </a:p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www.solaredge.com/blog</a:t>
            </a:r>
          </a:p>
        </p:txBody>
      </p:sp>
      <p:sp>
        <p:nvSpPr>
          <p:cNvPr id="16" name="Text Placeholder 7"/>
          <p:cNvSpPr txBox="1">
            <a:spLocks/>
          </p:cNvSpPr>
          <p:nvPr/>
        </p:nvSpPr>
        <p:spPr bwMode="auto">
          <a:xfrm>
            <a:off x="5580211" y="4878263"/>
            <a:ext cx="2016125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indent="-3429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9pPr>
          </a:lstStyle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www.solaredge.com</a:t>
            </a:r>
          </a:p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www.solaredge.us</a:t>
            </a:r>
          </a:p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www.solaredge.de</a:t>
            </a:r>
          </a:p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www.solaredge.jp</a:t>
            </a:r>
          </a:p>
          <a:p>
            <a:pPr marL="0" indent="-342900" algn="l" defTabSz="914400" rtl="0" eaLnBrk="1" latinLnBrk="0" hangingPunct="1">
              <a:buClr>
                <a:srgbClr val="CC0000"/>
              </a:buClr>
              <a:defRPr/>
            </a:pP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www.solaredge.fr</a:t>
            </a:r>
          </a:p>
          <a:p>
            <a:pPr marL="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www.solaredge.it</a:t>
            </a:r>
          </a:p>
        </p:txBody>
      </p:sp>
    </p:spTree>
    <p:extLst>
      <p:ext uri="{BB962C8B-B14F-4D97-AF65-F5344CB8AC3E}">
        <p14:creationId xmlns:p14="http://schemas.microsoft.com/office/powerpoint/2010/main" val="4054491588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001698" y="6466732"/>
            <a:ext cx="16561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1">
            <a:spAutoFit/>
          </a:bodyPr>
          <a:lstStyle/>
          <a:p>
            <a:pPr marL="0" indent="0" algn="r" rtl="0">
              <a:spcBef>
                <a:spcPts val="400"/>
              </a:spcBef>
              <a:buClr>
                <a:schemeClr val="accent1"/>
              </a:buClr>
              <a:buSzPct val="100000"/>
              <a:buFont typeface="Calibri" pitchFamily="34" charset="0"/>
              <a:buNone/>
            </a:pP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| </a:t>
            </a:r>
            <a:fld id="{D791984B-1954-488F-A9AC-66FD055B5D6C}" type="slidenum">
              <a:rPr lang="he-IL" sz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indent="0" algn="r" rtl="0">
                <a:spcBef>
                  <a:spcPts val="400"/>
                </a:spcBef>
                <a:buClr>
                  <a:schemeClr val="accent1"/>
                </a:buClr>
                <a:buSzPct val="100000"/>
                <a:buFont typeface="Calibri" pitchFamily="34" charset="0"/>
                <a:buNone/>
              </a:pPr>
              <a:t>‹Nr.›</a:t>
            </a:fld>
            <a:endParaRPr lang="he-IL" sz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7118"/>
            <a:ext cx="7067128" cy="562074"/>
          </a:xfrm>
          <a:prstGeom prst="rect">
            <a:avLst/>
          </a:prstGeom>
        </p:spPr>
        <p:txBody>
          <a:bodyPr vert="horz" lIns="0" tIns="0" rIns="0" bIns="0" rtlCol="1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0" tIns="0" rIns="0" bIns="0" rtlCol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588224" y="6466472"/>
            <a:ext cx="16311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75000"/>
                  </a:srgbClr>
                </a:solidFill>
                <a:effectLst/>
                <a:uLnTx/>
                <a:uFillTx/>
              </a:rPr>
              <a:t>©2014 SolarEdge</a:t>
            </a:r>
          </a:p>
        </p:txBody>
      </p:sp>
    </p:spTree>
    <p:extLst>
      <p:ext uri="{BB962C8B-B14F-4D97-AF65-F5344CB8AC3E}">
        <p14:creationId xmlns:p14="http://schemas.microsoft.com/office/powerpoint/2010/main" val="261888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3" r:id="rId5"/>
  </p:sldLayoutIdLst>
  <p:txStyles>
    <p:titleStyle>
      <a:lvl1pPr algn="l" defTabSz="914400" rtl="1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91600" indent="-291600" algn="l" defTabSz="914400" rtl="0" eaLnBrk="1" latinLnBrk="0" hangingPunct="1">
        <a:spcBef>
          <a:spcPts val="400"/>
        </a:spcBef>
        <a:buSzPct val="60000"/>
        <a:buFontTx/>
        <a:buBlip>
          <a:blip r:embed="rId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3600" algn="l" defTabSz="914400" rtl="0" eaLnBrk="1" latinLnBrk="0" hangingPunct="1">
        <a:spcBef>
          <a:spcPts val="400"/>
        </a:spcBef>
        <a:buClr>
          <a:schemeClr val="accent1"/>
        </a:buClr>
        <a:buFont typeface="Calibri" pitchFamily="34" charset="0"/>
        <a:buChar char="̶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95600" indent="-255600" algn="l" defTabSz="914400" rtl="0" eaLnBrk="1" latinLnBrk="0" hangingPunct="1">
        <a:spcBef>
          <a:spcPts val="400"/>
        </a:spcBef>
        <a:buSzPct val="60000"/>
        <a:buFontTx/>
        <a:buBlip>
          <a:blip r:embed="rId7"/>
        </a:buBlip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134000" indent="-255600" algn="l" defTabSz="914400" rtl="0" eaLnBrk="1" latinLnBrk="0" hangingPunct="1">
        <a:spcBef>
          <a:spcPts val="400"/>
        </a:spcBef>
        <a:buClr>
          <a:schemeClr val="accent1"/>
        </a:buClr>
        <a:buFont typeface="Calibri" pitchFamily="34" charset="0"/>
        <a:buChar char="̶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50000" indent="-219600" algn="l" defTabSz="914400" rtl="0" eaLnBrk="1" latinLnBrk="0" hangingPunct="1">
        <a:spcBef>
          <a:spcPts val="400"/>
        </a:spcBef>
        <a:buClr>
          <a:schemeClr val="accent1"/>
        </a:buClr>
        <a:buFont typeface="Calibri" pitchFamily="34" charset="0"/>
        <a:buChar char="&gt;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RFI Guide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Adding ferrite clamps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19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67118"/>
            <a:ext cx="6480720" cy="562074"/>
          </a:xfrm>
        </p:spPr>
        <p:txBody>
          <a:bodyPr/>
          <a:lstStyle/>
          <a:p>
            <a:r>
              <a:rPr lang="en-US" dirty="0"/>
              <a:t>Step 1 – Twist cables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089212"/>
            <a:ext cx="2074218" cy="49754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11560" y="1192207"/>
            <a:ext cx="3096344" cy="504056"/>
          </a:xfrm>
          <a:prstGeom prst="rect">
            <a:avLst/>
          </a:prstGeom>
        </p:spPr>
        <p:txBody>
          <a:bodyPr/>
          <a:lstStyle/>
          <a:p>
            <a:r>
              <a:rPr lang="en-US" sz="2000" dirty="0"/>
              <a:t>before adding the clamps cables need to be </a:t>
            </a:r>
            <a:r>
              <a:rPr lang="en-US" sz="2000" dirty="0" smtClean="0"/>
              <a:t>twisted the whole way to the inverter, including:</a:t>
            </a:r>
          </a:p>
          <a:p>
            <a:r>
              <a:rPr lang="en-US" sz="2000" dirty="0" smtClean="0"/>
              <a:t>Home runs</a:t>
            </a:r>
          </a:p>
          <a:p>
            <a:r>
              <a:rPr lang="en-US" sz="2000" dirty="0" smtClean="0"/>
              <a:t> Panel wires</a:t>
            </a:r>
            <a:endParaRPr lang="en-US" sz="2000" dirty="0"/>
          </a:p>
        </p:txBody>
      </p:sp>
      <p:pic>
        <p:nvPicPr>
          <p:cNvPr id="27" name="Picture 26">
            <a:extLst>
              <a:ext uri="{FF2B5EF4-FFF2-40B4-BE49-F238E27FC236}">
                <a16:creationId xmlns="" xmlns:a16="http://schemas.microsoft.com/office/drawing/2014/main" id="{55626673-1BFF-4D33-B601-63FB386CE1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688226"/>
            <a:ext cx="2591255" cy="4606676"/>
          </a:xfrm>
          <a:prstGeom prst="rect">
            <a:avLst/>
          </a:prstGeom>
        </p:spPr>
      </p:pic>
      <p:pic>
        <p:nvPicPr>
          <p:cNvPr id="1026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673382"/>
            <a:ext cx="2543067" cy="4668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age0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03023"/>
            <a:ext cx="3325641" cy="273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40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67118"/>
            <a:ext cx="6480720" cy="562074"/>
          </a:xfrm>
        </p:spPr>
        <p:txBody>
          <a:bodyPr/>
          <a:lstStyle/>
          <a:p>
            <a:r>
              <a:rPr lang="en-US" dirty="0"/>
              <a:t>Step 2 – Add ferrite clamps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49670" y="1155979"/>
            <a:ext cx="3096344" cy="504056"/>
          </a:xfrm>
          <a:prstGeom prst="rect">
            <a:avLst/>
          </a:prstGeom>
        </p:spPr>
        <p:txBody>
          <a:bodyPr/>
          <a:lstStyle/>
          <a:p>
            <a:r>
              <a:rPr lang="en-US" sz="2000" dirty="0"/>
              <a:t>Create 3 loops with the twisted cables </a:t>
            </a:r>
          </a:p>
          <a:p>
            <a:r>
              <a:rPr lang="en-US" sz="2000" dirty="0"/>
              <a:t>Add 3x ferrites 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EF051A2B-A8CF-4F58-AF38-DE600C2C0C33}"/>
              </a:ext>
            </a:extLst>
          </p:cNvPr>
          <p:cNvGrpSpPr/>
          <p:nvPr/>
        </p:nvGrpSpPr>
        <p:grpSpPr>
          <a:xfrm>
            <a:off x="4234572" y="1081532"/>
            <a:ext cx="4339080" cy="5705892"/>
            <a:chOff x="4234572" y="1081532"/>
            <a:chExt cx="4339080" cy="5705892"/>
          </a:xfrm>
        </p:grpSpPr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C409734C-2B77-4DAB-9497-A9ED8FF78A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4088" y="1081532"/>
              <a:ext cx="3209564" cy="5705892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="" xmlns:a16="http://schemas.microsoft.com/office/drawing/2014/main" id="{05702076-161A-49AA-B085-D02D79A90967}"/>
                </a:ext>
              </a:extLst>
            </p:cNvPr>
            <p:cNvSpPr/>
            <p:nvPr/>
          </p:nvSpPr>
          <p:spPr>
            <a:xfrm>
              <a:off x="7524328" y="3942158"/>
              <a:ext cx="216024" cy="2789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1</a:t>
              </a:r>
              <a:endParaRPr lang="he-IL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="" xmlns:a16="http://schemas.microsoft.com/office/drawing/2014/main" id="{734711A3-8240-4F25-A18A-6E28F95C1316}"/>
                </a:ext>
              </a:extLst>
            </p:cNvPr>
            <p:cNvSpPr/>
            <p:nvPr/>
          </p:nvSpPr>
          <p:spPr>
            <a:xfrm>
              <a:off x="6372200" y="4437112"/>
              <a:ext cx="216024" cy="2789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2</a:t>
              </a:r>
              <a:endParaRPr lang="he-IL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AE43C852-255F-4219-ABDE-FC4C13D320D4}"/>
                </a:ext>
              </a:extLst>
            </p:cNvPr>
            <p:cNvSpPr/>
            <p:nvPr/>
          </p:nvSpPr>
          <p:spPr>
            <a:xfrm>
              <a:off x="5796136" y="2996952"/>
              <a:ext cx="216024" cy="2789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3</a:t>
              </a:r>
              <a:endParaRPr lang="he-IL" dirty="0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="" xmlns:a16="http://schemas.microsoft.com/office/drawing/2014/main" id="{4E28F4CA-88A3-4DC7-A4B4-7EE378156F8A}"/>
                </a:ext>
              </a:extLst>
            </p:cNvPr>
            <p:cNvCxnSpPr/>
            <p:nvPr/>
          </p:nvCxnSpPr>
          <p:spPr>
            <a:xfrm flipH="1">
              <a:off x="4788024" y="3523856"/>
              <a:ext cx="1728192" cy="720080"/>
            </a:xfrm>
            <a:prstGeom prst="straightConnector1">
              <a:avLst/>
            </a:prstGeom>
            <a:ln w="825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DBE8807D-9DF8-4C9A-9B74-5EB5B6279D24}"/>
                </a:ext>
              </a:extLst>
            </p:cNvPr>
            <p:cNvSpPr txBox="1"/>
            <p:nvPr/>
          </p:nvSpPr>
          <p:spPr>
            <a:xfrm rot="20225777">
              <a:off x="4234572" y="3403852"/>
              <a:ext cx="929002" cy="316494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lIns="0" tIns="0" rIns="0" bIns="0" rtlCol="1">
              <a:noAutofit/>
            </a:bodyPr>
            <a:lstStyle/>
            <a:p>
              <a:pPr algn="l" rtl="0"/>
              <a:r>
                <a:rPr lang="en-US" dirty="0"/>
                <a:t>To panel </a:t>
              </a:r>
              <a:endParaRPr lang="he-IL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E4E75ACE-F0C9-412A-B420-05438BA4C0AA}"/>
                </a:ext>
              </a:extLst>
            </p:cNvPr>
            <p:cNvSpPr/>
            <p:nvPr/>
          </p:nvSpPr>
          <p:spPr>
            <a:xfrm>
              <a:off x="5024284" y="2925824"/>
              <a:ext cx="1458893" cy="1272550"/>
            </a:xfrm>
            <a:custGeom>
              <a:avLst/>
              <a:gdLst>
                <a:gd name="connsiteX0" fmla="*/ 1425677 w 1458893"/>
                <a:gd name="connsiteY0" fmla="*/ 623621 h 1272550"/>
                <a:gd name="connsiteX1" fmla="*/ 432619 w 1458893"/>
                <a:gd name="connsiteY1" fmla="*/ 928421 h 1272550"/>
                <a:gd name="connsiteX2" fmla="*/ 707922 w 1458893"/>
                <a:gd name="connsiteY2" fmla="*/ 14021 h 1272550"/>
                <a:gd name="connsiteX3" fmla="*/ 1445342 w 1458893"/>
                <a:gd name="connsiteY3" fmla="*/ 436808 h 1272550"/>
                <a:gd name="connsiteX4" fmla="*/ 0 w 1458893"/>
                <a:gd name="connsiteY4" fmla="*/ 1272550 h 127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893" h="1272550">
                  <a:moveTo>
                    <a:pt x="1425677" y="623621"/>
                  </a:moveTo>
                  <a:cubicBezTo>
                    <a:pt x="988961" y="826821"/>
                    <a:pt x="552245" y="1030021"/>
                    <a:pt x="432619" y="928421"/>
                  </a:cubicBezTo>
                  <a:cubicBezTo>
                    <a:pt x="312993" y="826821"/>
                    <a:pt x="539135" y="95956"/>
                    <a:pt x="707922" y="14021"/>
                  </a:cubicBezTo>
                  <a:cubicBezTo>
                    <a:pt x="876709" y="-67914"/>
                    <a:pt x="1563329" y="227053"/>
                    <a:pt x="1445342" y="436808"/>
                  </a:cubicBezTo>
                  <a:cubicBezTo>
                    <a:pt x="1327355" y="646563"/>
                    <a:pt x="270387" y="1131621"/>
                    <a:pt x="0" y="1272550"/>
                  </a:cubicBezTo>
                </a:path>
              </a:pathLst>
            </a:cu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</p:grp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B14F1E23-B20E-4086-98EF-369CF1C97978}"/>
              </a:ext>
            </a:extLst>
          </p:cNvPr>
          <p:cNvSpPr/>
          <p:nvPr/>
        </p:nvSpPr>
        <p:spPr>
          <a:xfrm>
            <a:off x="2950989" y="1482956"/>
            <a:ext cx="216024" cy="278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3</a:t>
            </a:r>
            <a:endParaRPr lang="he-IL" dirty="0"/>
          </a:p>
        </p:txBody>
      </p:sp>
      <p:sp>
        <p:nvSpPr>
          <p:cNvPr id="24" name="Oval 23">
            <a:extLst>
              <a:ext uri="{FF2B5EF4-FFF2-40B4-BE49-F238E27FC236}">
                <a16:creationId xmlns="" xmlns:a16="http://schemas.microsoft.com/office/drawing/2014/main" id="{FDE0CABF-4913-421A-AE73-82D85BA9AE03}"/>
              </a:ext>
            </a:extLst>
          </p:cNvPr>
          <p:cNvSpPr/>
          <p:nvPr/>
        </p:nvSpPr>
        <p:spPr>
          <a:xfrm>
            <a:off x="2397330" y="1482956"/>
            <a:ext cx="216024" cy="278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1</a:t>
            </a:r>
            <a:endParaRPr lang="he-IL" dirty="0"/>
          </a:p>
        </p:txBody>
      </p:sp>
      <p:sp>
        <p:nvSpPr>
          <p:cNvPr id="25" name="Oval 24">
            <a:extLst>
              <a:ext uri="{FF2B5EF4-FFF2-40B4-BE49-F238E27FC236}">
                <a16:creationId xmlns="" xmlns:a16="http://schemas.microsoft.com/office/drawing/2014/main" id="{3ABD4C6A-885D-4E3A-B80E-37841DD1EDE7}"/>
              </a:ext>
            </a:extLst>
          </p:cNvPr>
          <p:cNvSpPr/>
          <p:nvPr/>
        </p:nvSpPr>
        <p:spPr>
          <a:xfrm>
            <a:off x="2660672" y="1482956"/>
            <a:ext cx="216024" cy="278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he-IL" dirty="0"/>
          </a:p>
        </p:txBody>
      </p:sp>
      <p:pic>
        <p:nvPicPr>
          <p:cNvPr id="20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917" y="2492896"/>
            <a:ext cx="2543067" cy="429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22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67118"/>
            <a:ext cx="6480720" cy="562074"/>
          </a:xfrm>
        </p:spPr>
        <p:txBody>
          <a:bodyPr/>
          <a:lstStyle/>
          <a:p>
            <a:r>
              <a:rPr lang="en-US" dirty="0"/>
              <a:t>Step 3 – Home run table 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11560" y="1192206"/>
            <a:ext cx="6048672" cy="796633"/>
          </a:xfrm>
          <a:prstGeom prst="rect">
            <a:avLst/>
          </a:prstGeom>
        </p:spPr>
        <p:txBody>
          <a:bodyPr/>
          <a:lstStyle/>
          <a:p>
            <a:r>
              <a:rPr lang="en-US" sz="2000" dirty="0"/>
              <a:t>Add ferrites every 1 meter on the home run </a:t>
            </a:r>
            <a:r>
              <a:rPr lang="en-US" sz="2000" dirty="0" smtClean="0"/>
              <a:t>cable </a:t>
            </a:r>
            <a:endParaRPr lang="en-US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802BB3BE-8F5D-43E5-AAB3-54743BECBC32}"/>
              </a:ext>
            </a:extLst>
          </p:cNvPr>
          <p:cNvSpPr/>
          <p:nvPr/>
        </p:nvSpPr>
        <p:spPr>
          <a:xfrm>
            <a:off x="851569" y="3068960"/>
            <a:ext cx="360040" cy="8640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3200BB00-1B26-476C-9CE1-8059119044AA}"/>
              </a:ext>
            </a:extLst>
          </p:cNvPr>
          <p:cNvSpPr/>
          <p:nvPr/>
        </p:nvSpPr>
        <p:spPr>
          <a:xfrm>
            <a:off x="1278630" y="3068960"/>
            <a:ext cx="360040" cy="8640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A0ED4410-F1AD-4B33-A607-C45F41A4E8C4}"/>
              </a:ext>
            </a:extLst>
          </p:cNvPr>
          <p:cNvSpPr/>
          <p:nvPr/>
        </p:nvSpPr>
        <p:spPr>
          <a:xfrm>
            <a:off x="1705691" y="3068960"/>
            <a:ext cx="360040" cy="8640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DD1CED2F-2541-4A39-817E-BF04305BD02C}"/>
              </a:ext>
            </a:extLst>
          </p:cNvPr>
          <p:cNvSpPr/>
          <p:nvPr/>
        </p:nvSpPr>
        <p:spPr>
          <a:xfrm>
            <a:off x="2132752" y="3068960"/>
            <a:ext cx="360040" cy="8640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30FC6D4F-58DE-46FA-BDC0-37D168D94AA5}"/>
              </a:ext>
            </a:extLst>
          </p:cNvPr>
          <p:cNvSpPr/>
          <p:nvPr/>
        </p:nvSpPr>
        <p:spPr>
          <a:xfrm>
            <a:off x="2593607" y="3068960"/>
            <a:ext cx="360040" cy="8640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C75A56F5-0557-4D56-A9F9-C5FB974FD2AA}"/>
              </a:ext>
            </a:extLst>
          </p:cNvPr>
          <p:cNvSpPr/>
          <p:nvPr/>
        </p:nvSpPr>
        <p:spPr>
          <a:xfrm>
            <a:off x="3040332" y="3068960"/>
            <a:ext cx="360040" cy="8640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77DA0170-1189-422E-92C6-D93148F03E27}"/>
              </a:ext>
            </a:extLst>
          </p:cNvPr>
          <p:cNvSpPr/>
          <p:nvPr/>
        </p:nvSpPr>
        <p:spPr>
          <a:xfrm>
            <a:off x="3477225" y="3068960"/>
            <a:ext cx="360040" cy="8640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EB1211A1-B52C-469A-9899-0AA6BC9177A5}"/>
              </a:ext>
            </a:extLst>
          </p:cNvPr>
          <p:cNvSpPr/>
          <p:nvPr/>
        </p:nvSpPr>
        <p:spPr>
          <a:xfrm>
            <a:off x="3904286" y="3068960"/>
            <a:ext cx="360040" cy="8640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Freeform: Shape 2">
            <a:extLst>
              <a:ext uri="{FF2B5EF4-FFF2-40B4-BE49-F238E27FC236}">
                <a16:creationId xmlns="" xmlns:a16="http://schemas.microsoft.com/office/drawing/2014/main" id="{E9E9039A-EE22-4498-8191-85FD0EB81925}"/>
              </a:ext>
            </a:extLst>
          </p:cNvPr>
          <p:cNvSpPr/>
          <p:nvPr/>
        </p:nvSpPr>
        <p:spPr>
          <a:xfrm>
            <a:off x="143288" y="3510116"/>
            <a:ext cx="5520087" cy="629701"/>
          </a:xfrm>
          <a:custGeom>
            <a:avLst/>
            <a:gdLst>
              <a:gd name="connsiteX0" fmla="*/ 692448 w 5520087"/>
              <a:gd name="connsiteY0" fmla="*/ 0 h 629701"/>
              <a:gd name="connsiteX1" fmla="*/ 407313 w 5520087"/>
              <a:gd name="connsiteY1" fmla="*/ 560439 h 629701"/>
              <a:gd name="connsiteX2" fmla="*/ 5520087 w 5520087"/>
              <a:gd name="connsiteY2" fmla="*/ 629265 h 629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20087" h="629701">
                <a:moveTo>
                  <a:pt x="692448" y="0"/>
                </a:moveTo>
                <a:cubicBezTo>
                  <a:pt x="147577" y="227781"/>
                  <a:pt x="-397293" y="455562"/>
                  <a:pt x="407313" y="560439"/>
                </a:cubicBezTo>
                <a:cubicBezTo>
                  <a:pt x="1211919" y="665316"/>
                  <a:pt x="4546694" y="616155"/>
                  <a:pt x="5520087" y="62926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A8D6B59-0F62-46AA-8AF8-92D73D5553AB}"/>
              </a:ext>
            </a:extLst>
          </p:cNvPr>
          <p:cNvSpPr/>
          <p:nvPr/>
        </p:nvSpPr>
        <p:spPr>
          <a:xfrm>
            <a:off x="5584170" y="3510116"/>
            <a:ext cx="501266" cy="629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err="1"/>
              <a:t>Inv</a:t>
            </a:r>
            <a:endParaRPr lang="he-IL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216C4E6-786D-453A-981D-1185D4D034BA}"/>
              </a:ext>
            </a:extLst>
          </p:cNvPr>
          <p:cNvSpPr txBox="1"/>
          <p:nvPr/>
        </p:nvSpPr>
        <p:spPr>
          <a:xfrm>
            <a:off x="1458650" y="4293096"/>
            <a:ext cx="1630477" cy="35920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1">
            <a:noAutofit/>
          </a:bodyPr>
          <a:lstStyle/>
          <a:p>
            <a:pPr algn="l" rtl="0"/>
            <a:r>
              <a:rPr lang="en-US" dirty="0"/>
              <a:t>Home run cable </a:t>
            </a:r>
            <a:endParaRPr lang="he-IL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981F166B-C6AD-43EC-A0D4-810E2191AD42}"/>
              </a:ext>
            </a:extLst>
          </p:cNvPr>
          <p:cNvSpPr/>
          <p:nvPr/>
        </p:nvSpPr>
        <p:spPr>
          <a:xfrm>
            <a:off x="4860032" y="4027912"/>
            <a:ext cx="720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FD659E85-EA27-44B0-860E-AA444464574E}"/>
              </a:ext>
            </a:extLst>
          </p:cNvPr>
          <p:cNvSpPr/>
          <p:nvPr/>
        </p:nvSpPr>
        <p:spPr>
          <a:xfrm>
            <a:off x="4384259" y="4027912"/>
            <a:ext cx="720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315D306A-73BA-4C3D-9B81-8FBD3DEDDC3F}"/>
              </a:ext>
            </a:extLst>
          </p:cNvPr>
          <p:cNvSpPr/>
          <p:nvPr/>
        </p:nvSpPr>
        <p:spPr>
          <a:xfrm>
            <a:off x="3934012" y="4022598"/>
            <a:ext cx="720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D55727E8-665D-41C2-B5C3-EBCA673BC69D}"/>
              </a:ext>
            </a:extLst>
          </p:cNvPr>
          <p:cNvSpPr/>
          <p:nvPr/>
        </p:nvSpPr>
        <p:spPr>
          <a:xfrm>
            <a:off x="3458239" y="4022598"/>
            <a:ext cx="720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A45CA530-157A-4C38-94E3-DA6E21D54AE6}"/>
              </a:ext>
            </a:extLst>
          </p:cNvPr>
          <p:cNvSpPr/>
          <p:nvPr/>
        </p:nvSpPr>
        <p:spPr>
          <a:xfrm>
            <a:off x="3089127" y="4022598"/>
            <a:ext cx="720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0514A8E8-1065-47C7-AF81-D1C0AB279D2C}"/>
              </a:ext>
            </a:extLst>
          </p:cNvPr>
          <p:cNvSpPr/>
          <p:nvPr/>
        </p:nvSpPr>
        <p:spPr>
          <a:xfrm>
            <a:off x="2613354" y="4022598"/>
            <a:ext cx="720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84B8643B-EAB0-4784-A802-2C8B9AE50801}"/>
              </a:ext>
            </a:extLst>
          </p:cNvPr>
          <p:cNvSpPr/>
          <p:nvPr/>
        </p:nvSpPr>
        <p:spPr>
          <a:xfrm>
            <a:off x="2064080" y="4022598"/>
            <a:ext cx="720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477362AD-EB55-4B69-A72A-951BA9514EF1}"/>
              </a:ext>
            </a:extLst>
          </p:cNvPr>
          <p:cNvSpPr/>
          <p:nvPr/>
        </p:nvSpPr>
        <p:spPr>
          <a:xfrm>
            <a:off x="1588307" y="4022598"/>
            <a:ext cx="720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7965FC6A-3AC4-40D0-A3BD-AD025CA68DEA}"/>
              </a:ext>
            </a:extLst>
          </p:cNvPr>
          <p:cNvSpPr/>
          <p:nvPr/>
        </p:nvSpPr>
        <p:spPr>
          <a:xfrm>
            <a:off x="1144426" y="4003852"/>
            <a:ext cx="720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8D0DEA41-40AC-40D4-8953-5614EA5FA898}"/>
              </a:ext>
            </a:extLst>
          </p:cNvPr>
          <p:cNvSpPr/>
          <p:nvPr/>
        </p:nvSpPr>
        <p:spPr>
          <a:xfrm>
            <a:off x="668653" y="4003852"/>
            <a:ext cx="7200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4FDCC29B-71A7-4C86-A800-CD188959A979}"/>
              </a:ext>
            </a:extLst>
          </p:cNvPr>
          <p:cNvCxnSpPr>
            <a:cxnSpLocks/>
          </p:cNvCxnSpPr>
          <p:nvPr/>
        </p:nvCxnSpPr>
        <p:spPr>
          <a:xfrm>
            <a:off x="3477225" y="4365104"/>
            <a:ext cx="528795" cy="0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9C3E828F-75A5-49DC-8214-5F0471BE3368}"/>
              </a:ext>
            </a:extLst>
          </p:cNvPr>
          <p:cNvSpPr txBox="1"/>
          <p:nvPr/>
        </p:nvSpPr>
        <p:spPr>
          <a:xfrm>
            <a:off x="3530247" y="4351705"/>
            <a:ext cx="475773" cy="241984"/>
          </a:xfrm>
          <a:prstGeom prst="rect">
            <a:avLst/>
          </a:prstGeom>
          <a:noFill/>
        </p:spPr>
        <p:txBody>
          <a:bodyPr wrap="square" lIns="0" tIns="0" rIns="0" bIns="0" rtlCol="1">
            <a:noAutofit/>
          </a:bodyPr>
          <a:lstStyle/>
          <a:p>
            <a:pPr algn="l" rtl="0"/>
            <a:r>
              <a:rPr lang="en-US" dirty="0"/>
              <a:t>1 m’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3771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3964352"/>
      </p:ext>
    </p:extLst>
  </p:cSld>
  <p:clrMapOvr>
    <a:masterClrMapping/>
  </p:clrMapOvr>
</p:sld>
</file>

<file path=ppt/theme/theme1.xml><?xml version="1.0" encoding="utf-8"?>
<a:theme xmlns:a="http://schemas.openxmlformats.org/drawingml/2006/main" name="SE_2013_v18">
  <a:themeElements>
    <a:clrScheme name="התאמה אישית 3">
      <a:dk1>
        <a:srgbClr val="404040"/>
      </a:dk1>
      <a:lt1>
        <a:sysClr val="window" lastClr="FFFFFF"/>
      </a:lt1>
      <a:dk2>
        <a:srgbClr val="6C6C6C"/>
      </a:dk2>
      <a:lt2>
        <a:srgbClr val="EEECE1"/>
      </a:lt2>
      <a:accent1>
        <a:srgbClr val="CE1126"/>
      </a:accent1>
      <a:accent2>
        <a:srgbClr val="F79646"/>
      </a:accent2>
      <a:accent3>
        <a:srgbClr val="595959"/>
      </a:accent3>
      <a:accent4>
        <a:srgbClr val="A5A5A5"/>
      </a:accent4>
      <a:accent5>
        <a:srgbClr val="638BAF"/>
      </a:accent5>
      <a:accent6>
        <a:srgbClr val="9C913E"/>
      </a:accent6>
      <a:hlink>
        <a:srgbClr val="2E455A"/>
      </a:hlink>
      <a:folHlink>
        <a:srgbClr val="8B629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1">
        <a:noAutofit/>
      </a:bodyPr>
      <a:lstStyle>
        <a:defPPr algn="l" rtl="0"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CDCCB3A3FA3E48A4FC6520F5E9CB5C" ma:contentTypeVersion="0" ma:contentTypeDescription="Create a new document." ma:contentTypeScope="" ma:versionID="b1e6349258c4b7fcb2aa5865a1337d7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91A627-B69A-45CD-80E5-29DBFE9C69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45F2F0-F197-4737-8A70-900E1BC2D3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56E2468-2E07-44A1-A559-5E63EF2D6CE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77</Words>
  <Application>Microsoft Office PowerPoint</Application>
  <PresentationFormat>Bildschirmpräsentation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SE_2013_v18</vt:lpstr>
      <vt:lpstr>RFI Guide Adding ferrite clamps   </vt:lpstr>
      <vt:lpstr>Step 1 – Twist cables</vt:lpstr>
      <vt:lpstr>Step 2 – Add ferrite clamps </vt:lpstr>
      <vt:lpstr>Step 3 – Home run table  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Danya Golan</dc:creator>
  <cp:keywords>Public</cp:keywords>
  <cp:lastModifiedBy>Achim DL1DAW</cp:lastModifiedBy>
  <cp:revision>954</cp:revision>
  <cp:lastPrinted>2014-09-22T17:54:36Z</cp:lastPrinted>
  <dcterms:created xsi:type="dcterms:W3CDTF">2013-01-08T13:03:27Z</dcterms:created>
  <dcterms:modified xsi:type="dcterms:W3CDTF">2021-01-07T12:26:15Z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ab35cf4a-5c57-486a-9290-821e7445aa5e</vt:lpwstr>
  </property>
  <property fmtid="{D5CDD505-2E9C-101B-9397-08002B2CF9AE}" pid="3" name="aliashDocumentMarking">
    <vt:lpwstr/>
  </property>
  <property fmtid="{D5CDD505-2E9C-101B-9397-08002B2CF9AE}" pid="4" name="db.comClassification">
    <vt:lpwstr>Public</vt:lpwstr>
  </property>
  <property fmtid="{D5CDD505-2E9C-101B-9397-08002B2CF9AE}" pid="5" name="ContentTypeId">
    <vt:lpwstr>0x0101004DCDCCB3A3FA3E48A4FC6520F5E9CB5C</vt:lpwstr>
  </property>
</Properties>
</file>