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794" r:id="rId1"/>
  </p:sldMasterIdLst>
  <p:notesMasterIdLst>
    <p:notesMasterId r:id="rId42"/>
  </p:notesMasterIdLst>
  <p:handoutMasterIdLst>
    <p:handoutMasterId r:id="rId43"/>
  </p:handoutMasterIdLst>
  <p:sldIdLst>
    <p:sldId id="283" r:id="rId2"/>
    <p:sldId id="386" r:id="rId3"/>
    <p:sldId id="315" r:id="rId4"/>
    <p:sldId id="317" r:id="rId5"/>
    <p:sldId id="318" r:id="rId6"/>
    <p:sldId id="313" r:id="rId7"/>
    <p:sldId id="319" r:id="rId8"/>
    <p:sldId id="320" r:id="rId9"/>
    <p:sldId id="312" r:id="rId10"/>
    <p:sldId id="413" r:id="rId11"/>
    <p:sldId id="343" r:id="rId12"/>
    <p:sldId id="348" r:id="rId13"/>
    <p:sldId id="349" r:id="rId14"/>
    <p:sldId id="364" r:id="rId15"/>
    <p:sldId id="366" r:id="rId16"/>
    <p:sldId id="376" r:id="rId17"/>
    <p:sldId id="379" r:id="rId18"/>
    <p:sldId id="375" r:id="rId19"/>
    <p:sldId id="462" r:id="rId20"/>
    <p:sldId id="463" r:id="rId21"/>
    <p:sldId id="385" r:id="rId22"/>
    <p:sldId id="460" r:id="rId23"/>
    <p:sldId id="431" r:id="rId24"/>
    <p:sldId id="344" r:id="rId25"/>
    <p:sldId id="428" r:id="rId26"/>
    <p:sldId id="419" r:id="rId27"/>
    <p:sldId id="420" r:id="rId28"/>
    <p:sldId id="421" r:id="rId29"/>
    <p:sldId id="427" r:id="rId30"/>
    <p:sldId id="433" r:id="rId31"/>
    <p:sldId id="429" r:id="rId32"/>
    <p:sldId id="430" r:id="rId33"/>
    <p:sldId id="432" r:id="rId34"/>
    <p:sldId id="434" r:id="rId35"/>
    <p:sldId id="435" r:id="rId36"/>
    <p:sldId id="436" r:id="rId37"/>
    <p:sldId id="438" r:id="rId38"/>
    <p:sldId id="443" r:id="rId39"/>
    <p:sldId id="335" r:id="rId40"/>
    <p:sldId id="461" r:id="rId41"/>
  </p:sldIdLst>
  <p:sldSz cx="9144000" cy="5143500" type="screen16x9"/>
  <p:notesSz cx="7010400" cy="9236075"/>
  <p:defaultTextStyle>
    <a:defPPr>
      <a:defRPr lang="en-US"/>
    </a:defPPr>
    <a:lvl1pPr algn="l" rtl="0" fontAlgn="base">
      <a:spcBef>
        <a:spcPct val="0"/>
      </a:spcBef>
      <a:spcAft>
        <a:spcPct val="0"/>
      </a:spcAft>
      <a:defRPr kern="1200">
        <a:solidFill>
          <a:schemeClr val="tx1"/>
        </a:solidFill>
        <a:latin typeface="Verdana"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Verdana" pitchFamily="34" charset="0"/>
        <a:ea typeface="MS PGothic" pitchFamily="34" charset="-128"/>
        <a:cs typeface="Arial" pitchFamily="34" charset="0"/>
      </a:defRPr>
    </a:lvl2pPr>
    <a:lvl3pPr marL="914400" algn="l" rtl="0" fontAlgn="base">
      <a:spcBef>
        <a:spcPct val="0"/>
      </a:spcBef>
      <a:spcAft>
        <a:spcPct val="0"/>
      </a:spcAft>
      <a:defRPr kern="1200">
        <a:solidFill>
          <a:schemeClr val="tx1"/>
        </a:solidFill>
        <a:latin typeface="Verdana" pitchFamily="34" charset="0"/>
        <a:ea typeface="MS PGothic" pitchFamily="34" charset="-128"/>
        <a:cs typeface="Arial" pitchFamily="34" charset="0"/>
      </a:defRPr>
    </a:lvl3pPr>
    <a:lvl4pPr marL="1371600" algn="l" rtl="0" fontAlgn="base">
      <a:spcBef>
        <a:spcPct val="0"/>
      </a:spcBef>
      <a:spcAft>
        <a:spcPct val="0"/>
      </a:spcAft>
      <a:defRPr kern="1200">
        <a:solidFill>
          <a:schemeClr val="tx1"/>
        </a:solidFill>
        <a:latin typeface="Verdana" pitchFamily="34" charset="0"/>
        <a:ea typeface="MS PGothic" pitchFamily="34" charset="-128"/>
        <a:cs typeface="Arial" pitchFamily="34" charset="0"/>
      </a:defRPr>
    </a:lvl4pPr>
    <a:lvl5pPr marL="1828800" algn="l" rtl="0" fontAlgn="base">
      <a:spcBef>
        <a:spcPct val="0"/>
      </a:spcBef>
      <a:spcAft>
        <a:spcPct val="0"/>
      </a:spcAft>
      <a:defRPr kern="1200">
        <a:solidFill>
          <a:schemeClr val="tx1"/>
        </a:solidFill>
        <a:latin typeface="Verdana" pitchFamily="34" charset="0"/>
        <a:ea typeface="MS PGothic" pitchFamily="34" charset="-128"/>
        <a:cs typeface="Arial" pitchFamily="34" charset="0"/>
      </a:defRPr>
    </a:lvl5pPr>
    <a:lvl6pPr marL="2286000" algn="l" defTabSz="914400" rtl="0" eaLnBrk="1" latinLnBrk="0" hangingPunct="1">
      <a:defRPr kern="1200">
        <a:solidFill>
          <a:schemeClr val="tx1"/>
        </a:solidFill>
        <a:latin typeface="Verdana" pitchFamily="34" charset="0"/>
        <a:ea typeface="MS PGothic" pitchFamily="34" charset="-128"/>
        <a:cs typeface="Arial" pitchFamily="34" charset="0"/>
      </a:defRPr>
    </a:lvl6pPr>
    <a:lvl7pPr marL="2743200" algn="l" defTabSz="914400" rtl="0" eaLnBrk="1" latinLnBrk="0" hangingPunct="1">
      <a:defRPr kern="1200">
        <a:solidFill>
          <a:schemeClr val="tx1"/>
        </a:solidFill>
        <a:latin typeface="Verdana" pitchFamily="34" charset="0"/>
        <a:ea typeface="MS PGothic" pitchFamily="34" charset="-128"/>
        <a:cs typeface="Arial" pitchFamily="34" charset="0"/>
      </a:defRPr>
    </a:lvl7pPr>
    <a:lvl8pPr marL="3200400" algn="l" defTabSz="914400" rtl="0" eaLnBrk="1" latinLnBrk="0" hangingPunct="1">
      <a:defRPr kern="1200">
        <a:solidFill>
          <a:schemeClr val="tx1"/>
        </a:solidFill>
        <a:latin typeface="Verdana" pitchFamily="34" charset="0"/>
        <a:ea typeface="MS PGothic" pitchFamily="34" charset="-128"/>
        <a:cs typeface="Arial" pitchFamily="34" charset="0"/>
      </a:defRPr>
    </a:lvl8pPr>
    <a:lvl9pPr marL="3657600" algn="l" defTabSz="914400" rtl="0" eaLnBrk="1" latinLnBrk="0" hangingPunct="1">
      <a:defRPr kern="1200">
        <a:solidFill>
          <a:schemeClr val="tx1"/>
        </a:solidFill>
        <a:latin typeface="Verdana" pitchFamily="34" charset="0"/>
        <a:ea typeface="MS PGothic"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3300"/>
    <a:srgbClr val="B40000"/>
    <a:srgbClr val="F2EBF5"/>
    <a:srgbClr val="F8F8F8"/>
    <a:srgbClr val="FF0000"/>
    <a:srgbClr val="FFFF99"/>
    <a:srgbClr val="FFFFCC"/>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47" autoAdjust="0"/>
    <p:restoredTop sz="94660"/>
  </p:normalViewPr>
  <p:slideViewPr>
    <p:cSldViewPr showGuides="1">
      <p:cViewPr varScale="1">
        <p:scale>
          <a:sx n="140" d="100"/>
          <a:sy n="140" d="100"/>
        </p:scale>
        <p:origin x="-3066"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80" d="100"/>
          <a:sy n="80" d="100"/>
        </p:scale>
        <p:origin x="-2052" y="-90"/>
      </p:cViewPr>
      <p:guideLst>
        <p:guide orient="horz" pos="2909"/>
        <p:guide pos="2208"/>
      </p:guideLst>
    </p:cSldViewPr>
  </p:notes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1963"/>
          </a:xfrm>
          <a:prstGeom prst="rect">
            <a:avLst/>
          </a:prstGeom>
        </p:spPr>
        <p:txBody>
          <a:bodyPr vert="horz" lIns="89940" tIns="44970" rIns="89940" bIns="4497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971925" y="0"/>
            <a:ext cx="3036888" cy="461963"/>
          </a:xfrm>
          <a:prstGeom prst="rect">
            <a:avLst/>
          </a:prstGeom>
        </p:spPr>
        <p:txBody>
          <a:bodyPr vert="horz" lIns="89940" tIns="44970" rIns="89940" bIns="44970" rtlCol="0"/>
          <a:lstStyle>
            <a:lvl1pPr algn="r" eaLnBrk="0" hangingPunct="0">
              <a:defRPr sz="1200">
                <a:cs typeface="+mn-cs"/>
              </a:defRPr>
            </a:lvl1pPr>
          </a:lstStyle>
          <a:p>
            <a:pPr>
              <a:defRPr/>
            </a:pPr>
            <a:fld id="{187619F7-B4F7-4E5C-9032-0820982F1A06}" type="datetimeFigureOut">
              <a:rPr lang="en-US"/>
              <a:pPr>
                <a:defRPr/>
              </a:pPr>
              <a:t>7/21/2023</a:t>
            </a:fld>
            <a:endParaRPr lang="en-US"/>
          </a:p>
        </p:txBody>
      </p:sp>
      <p:sp>
        <p:nvSpPr>
          <p:cNvPr id="4" name="Slide Image Placeholder 3"/>
          <p:cNvSpPr>
            <a:spLocks noGrp="1" noRot="1" noChangeAspect="1"/>
          </p:cNvSpPr>
          <p:nvPr>
            <p:ph type="sldImg" idx="2"/>
          </p:nvPr>
        </p:nvSpPr>
        <p:spPr>
          <a:xfrm>
            <a:off x="428625" y="693738"/>
            <a:ext cx="6153150" cy="3462337"/>
          </a:xfrm>
          <a:prstGeom prst="rect">
            <a:avLst/>
          </a:prstGeom>
          <a:noFill/>
          <a:ln w="12700">
            <a:solidFill>
              <a:prstClr val="black"/>
            </a:solidFill>
          </a:ln>
        </p:spPr>
        <p:txBody>
          <a:bodyPr vert="horz" lIns="89940" tIns="44970" rIns="89940" bIns="44970" rtlCol="0" anchor="ctr"/>
          <a:lstStyle/>
          <a:p>
            <a:pPr lvl="0"/>
            <a:endParaRPr lang="en-US" noProof="0" smtClean="0"/>
          </a:p>
        </p:txBody>
      </p:sp>
      <p:sp>
        <p:nvSpPr>
          <p:cNvPr id="5" name="Notes Placeholder 4"/>
          <p:cNvSpPr>
            <a:spLocks noGrp="1"/>
          </p:cNvSpPr>
          <p:nvPr>
            <p:ph type="body" sz="quarter" idx="3"/>
          </p:nvPr>
        </p:nvSpPr>
        <p:spPr>
          <a:xfrm>
            <a:off x="700088" y="4387850"/>
            <a:ext cx="5610225" cy="4156075"/>
          </a:xfrm>
          <a:prstGeom prst="rect">
            <a:avLst/>
          </a:prstGeom>
        </p:spPr>
        <p:txBody>
          <a:bodyPr vert="horz" lIns="89940" tIns="44970" rIns="89940" bIns="4497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36888" cy="461963"/>
          </a:xfrm>
          <a:prstGeom prst="rect">
            <a:avLst/>
          </a:prstGeom>
        </p:spPr>
        <p:txBody>
          <a:bodyPr vert="horz" lIns="89940" tIns="44970" rIns="89940" bIns="4497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971925" y="8772525"/>
            <a:ext cx="3036888" cy="461963"/>
          </a:xfrm>
          <a:prstGeom prst="rect">
            <a:avLst/>
          </a:prstGeom>
        </p:spPr>
        <p:txBody>
          <a:bodyPr vert="horz" lIns="89940" tIns="44970" rIns="89940" bIns="44970" rtlCol="0" anchor="b"/>
          <a:lstStyle>
            <a:lvl1pPr algn="r" eaLnBrk="0" hangingPunct="0">
              <a:defRPr sz="1200">
                <a:cs typeface="+mn-cs"/>
              </a:defRPr>
            </a:lvl1pPr>
          </a:lstStyle>
          <a:p>
            <a:pPr>
              <a:defRPr/>
            </a:pPr>
            <a:fld id="{CCA0DA61-EEC7-43FA-A388-39391DAF734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09964238-C571-4FB1-98EA-DEF7A792DDB0}" type="datetimeFigureOut">
              <a:rPr lang="en-US" smtClean="0"/>
              <a:pPr/>
              <a:t>7/21/2023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pPr>
              <a:defRPr/>
            </a:pPr>
            <a:fld id="{0EF80117-C1DE-4DFD-8063-A9CAD214C48B}" type="slidenum">
              <a:rPr lang="en-US" smtClean="0"/>
              <a:pPr>
                <a:defRPr/>
              </a:pPr>
              <a:t>‹#›</a:t>
            </a:fld>
            <a:endParaRPr lang="en-US"/>
          </a:p>
        </p:txBody>
      </p:sp>
      <p:sp>
        <p:nvSpPr>
          <p:cNvPr id="32" name="Rectangle 31"/>
          <p:cNvSpPr/>
          <p:nvPr/>
        </p:nvSpPr>
        <p:spPr>
          <a:xfrm>
            <a:off x="0" y="-1"/>
            <a:ext cx="365760" cy="5140842"/>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510358"/>
            <a:ext cx="45720"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510358"/>
            <a:ext cx="27432"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125980"/>
            <a:ext cx="7772400" cy="113157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3785546"/>
            <a:ext cx="73152" cy="126873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3597614"/>
            <a:ext cx="73152"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3478264"/>
            <a:ext cx="73152" cy="10287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3406919"/>
            <a:ext cx="73152" cy="5486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9964238-C571-4FB1-98EA-DEF7A792DDB0}" type="datetimeFigureOut">
              <a:rPr lang="en-US" smtClean="0"/>
              <a:pPr/>
              <a:t>7/21/2023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pPr>
              <a:defRPr/>
            </a:pPr>
            <a:fld id="{0EF80117-C1DE-4DFD-8063-A9CAD214C48B}" type="slidenum">
              <a:rPr lang="en-US" smtClean="0"/>
              <a:pPr>
                <a:defRPr/>
              </a:pPr>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05980"/>
            <a:ext cx="58674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9964238-C571-4FB1-98EA-DEF7A792DDB0}" type="datetimeFigureOut">
              <a:rPr lang="en-US" smtClean="0"/>
              <a:pPr/>
              <a:t>7/21/2023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pPr>
              <a:defRPr/>
            </a:pPr>
            <a:fld id="{0EF80117-C1DE-4DFD-8063-A9CAD214C48B}" type="slidenum">
              <a:rPr lang="en-US" smtClean="0"/>
              <a:pPr>
                <a:defRPr/>
              </a:pPr>
              <a:t>‹#›</a:t>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5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7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8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1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2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5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9964238-C571-4FB1-98EA-DEF7A792DDB0}" type="datetimeFigureOut">
              <a:rPr lang="en-US" smtClean="0"/>
              <a:pPr/>
              <a:t>7/21/2023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pPr>
              <a:defRPr/>
            </a:pPr>
            <a:fld id="{0EF80117-C1DE-4DFD-8063-A9CAD214C48B}" type="slidenum">
              <a:rPr lang="en-US" smtClean="0"/>
              <a:pPr>
                <a:defRPr/>
              </a:pPr>
              <a:t>‹#›</a:t>
            </a:fld>
            <a:endParaRPr 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7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0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2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3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4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6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7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8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30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69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805416"/>
            <a:ext cx="4322136"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4961499"/>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976478" y="964110"/>
            <a:ext cx="30861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4" y="3184923"/>
            <a:ext cx="2090737" cy="1958578"/>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013754"/>
            <a:ext cx="5718048" cy="733115"/>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9964238-C571-4FB1-98EA-DEF7A792DDB0}" type="datetimeFigureOut">
              <a:rPr lang="en-US" smtClean="0"/>
              <a:pPr/>
              <a:t>7/21/2023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pPr>
              <a:defRPr/>
            </a:pPr>
            <a:fld id="{0EF80117-C1DE-4DFD-8063-A9CAD214C48B}" type="slidenum">
              <a:rPr lang="en-US" smtClean="0"/>
              <a:pPr>
                <a:defRPr/>
              </a:pPr>
              <a:t>‹#›</a:t>
            </a:fld>
            <a:endParaRPr lang="en-US"/>
          </a:p>
        </p:txBody>
      </p:sp>
      <p:sp>
        <p:nvSpPr>
          <p:cNvPr id="7" name="Rectangle 6"/>
          <p:cNvSpPr/>
          <p:nvPr/>
        </p:nvSpPr>
        <p:spPr>
          <a:xfrm>
            <a:off x="363160" y="301698"/>
            <a:ext cx="8503920" cy="664699"/>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510358"/>
            <a:ext cx="27432"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510358"/>
            <a:ext cx="27432"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510358"/>
            <a:ext cx="36576"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72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73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74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75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76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78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81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83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85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86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9964238-C571-4FB1-98EA-DEF7A792DDB0}" type="datetimeFigureOut">
              <a:rPr lang="en-US" smtClean="0"/>
              <a:pPr/>
              <a:t>7/21/2023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pPr>
              <a:defRPr/>
            </a:pPr>
            <a:fld id="{0EF80117-C1DE-4DFD-8063-A9CAD214C48B}" type="slidenum">
              <a:rPr lang="en-US" smtClean="0"/>
              <a:pPr>
                <a:defRPr/>
              </a:pPr>
              <a:t>‹#›</a:t>
            </a:fld>
            <a:endParaRPr lang="en-US"/>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87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88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89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90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91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92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94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12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BC156E8-550F-49C1-9D9F-D3F6CF4062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301699"/>
            <a:ext cx="8867080" cy="664699"/>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384048"/>
            <a:ext cx="7772400" cy="6858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9964238-C571-4FB1-98EA-DEF7A792DDB0}" type="datetimeFigureOut">
              <a:rPr lang="en-US" smtClean="0"/>
              <a:pPr/>
              <a:t>7/21/2023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pPr>
              <a:defRPr/>
            </a:pPr>
            <a:fld id="{0EF80117-C1DE-4DFD-8063-A9CAD214C48B}" type="slidenum">
              <a:rPr lang="en-US" smtClean="0"/>
              <a:pPr>
                <a:defRPr/>
              </a:pPr>
              <a:t>‹#›</a:t>
            </a:fld>
            <a:endParaRPr lang="en-US"/>
          </a:p>
        </p:txBody>
      </p:sp>
      <p:sp>
        <p:nvSpPr>
          <p:cNvPr id="16" name="Rectangle 15"/>
          <p:cNvSpPr/>
          <p:nvPr/>
        </p:nvSpPr>
        <p:spPr>
          <a:xfrm>
            <a:off x="87790" y="510358"/>
            <a:ext cx="45720"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510358"/>
            <a:ext cx="27432"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510358"/>
            <a:ext cx="27432"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510358"/>
            <a:ext cx="27432"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510358"/>
            <a:ext cx="36576"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9964238-C571-4FB1-98EA-DEF7A792DDB0}" type="datetimeFigureOut">
              <a:rPr lang="en-US" smtClean="0"/>
              <a:pPr/>
              <a:t>7/21/2023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pPr>
              <a:defRPr/>
            </a:pPr>
            <a:fld id="{0EF80117-C1DE-4DFD-8063-A9CAD214C48B}" type="slidenum">
              <a:rPr lang="en-US" smtClean="0"/>
              <a:pPr>
                <a:defRPr/>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9964238-C571-4FB1-98EA-DEF7A792DDB0}" type="datetimeFigureOut">
              <a:rPr lang="en-US" smtClean="0"/>
              <a:pPr/>
              <a:t>7/21/2023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pPr>
              <a:defRPr/>
            </a:pPr>
            <a:fld id="{5C0EB923-28D7-4056-8744-60C6B28E092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9964238-C571-4FB1-98EA-DEF7A792DDB0}" type="datetimeFigureOut">
              <a:rPr lang="en-US" smtClean="0"/>
              <a:pPr/>
              <a:t>7/21/2023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pPr>
              <a:defRPr/>
            </a:pPr>
            <a:fld id="{0EF80117-C1DE-4DFD-8063-A9CAD214C48B}" type="slidenum">
              <a:rPr lang="en-US" smtClean="0"/>
              <a:pPr>
                <a:defRPr/>
              </a:pPr>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408528"/>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413771"/>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31177" y="898342"/>
            <a:ext cx="99572"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420336"/>
            <a:ext cx="8778240" cy="3720108"/>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83577" y="1012642"/>
            <a:ext cx="99572"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36684" y="1090014"/>
            <a:ext cx="99572"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41625"/>
            <a:ext cx="2133600" cy="273844"/>
          </a:xfrm>
        </p:spPr>
        <p:txBody>
          <a:bodyPr/>
          <a:lstStyle>
            <a:extLst/>
          </a:lstStyle>
          <a:p>
            <a:fld id="{09964238-C571-4FB1-98EA-DEF7A792DDB0}" type="datetimeFigureOut">
              <a:rPr lang="en-US" smtClean="0"/>
              <a:pPr/>
              <a:t>7/21/2023</a:t>
            </a:fld>
            <a:endParaRPr lang="en-US"/>
          </a:p>
        </p:txBody>
      </p:sp>
      <p:sp>
        <p:nvSpPr>
          <p:cNvPr id="6" name="Footer Placeholder 5"/>
          <p:cNvSpPr>
            <a:spLocks noGrp="1"/>
          </p:cNvSpPr>
          <p:nvPr>
            <p:ph type="ftr" sz="quarter" idx="11"/>
          </p:nvPr>
        </p:nvSpPr>
        <p:spPr>
          <a:xfrm>
            <a:off x="914400" y="41625"/>
            <a:ext cx="5562600" cy="273844"/>
          </a:xfrm>
        </p:spPr>
        <p:txBody>
          <a:bodyPr/>
          <a:lstStyle>
            <a:extLst/>
          </a:lstStyle>
          <a:p>
            <a:endParaRPr lang="en-US"/>
          </a:p>
        </p:txBody>
      </p:sp>
      <p:sp>
        <p:nvSpPr>
          <p:cNvPr id="7" name="Slide Number Placeholder 6"/>
          <p:cNvSpPr>
            <a:spLocks noGrp="1"/>
          </p:cNvSpPr>
          <p:nvPr>
            <p:ph type="sldNum" sz="quarter" idx="12"/>
          </p:nvPr>
        </p:nvSpPr>
        <p:spPr>
          <a:xfrm>
            <a:off x="8610600" y="41625"/>
            <a:ext cx="457200" cy="273844"/>
          </a:xfrm>
        </p:spPr>
        <p:txBody>
          <a:bodyPr/>
          <a:lstStyle>
            <a:extLst/>
          </a:lstStyle>
          <a:p>
            <a:pPr>
              <a:defRPr/>
            </a:pPr>
            <a:fld id="{0EF80117-C1DE-4DFD-8063-A9CAD214C48B}" type="slidenum">
              <a:rPr lang="en-US" smtClean="0"/>
              <a:pPr>
                <a:defRPr/>
              </a:pPr>
              <a:t>‹#›</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5140842"/>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3785546"/>
            <a:ext cx="73152" cy="126873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3597614"/>
            <a:ext cx="73152"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3478264"/>
            <a:ext cx="73152" cy="10287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3406919"/>
            <a:ext cx="73152" cy="5486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510358"/>
            <a:ext cx="45720"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510358"/>
            <a:ext cx="27432"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510358"/>
            <a:ext cx="9144"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510358"/>
            <a:ext cx="9144"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384048"/>
            <a:ext cx="7772400" cy="6858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337670"/>
            <a:ext cx="7772400" cy="3429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4812507"/>
            <a:ext cx="2133600" cy="273844"/>
          </a:xfrm>
          <a:prstGeom prst="rect">
            <a:avLst/>
          </a:prstGeom>
        </p:spPr>
        <p:txBody>
          <a:bodyPr vert="horz" anchor="b"/>
          <a:lstStyle>
            <a:lvl1pPr algn="l" eaLnBrk="1" latinLnBrk="0" hangingPunct="1">
              <a:defRPr kumimoji="0" sz="1100">
                <a:solidFill>
                  <a:schemeClr val="tx2"/>
                </a:solidFill>
              </a:defRPr>
            </a:lvl1pPr>
            <a:extLst/>
          </a:lstStyle>
          <a:p>
            <a:fld id="{09964238-C571-4FB1-98EA-DEF7A792DDB0}" type="datetimeFigureOut">
              <a:rPr lang="en-US" smtClean="0"/>
              <a:pPr/>
              <a:t>7/21/2023</a:t>
            </a:fld>
            <a:endParaRPr lang="en-US"/>
          </a:p>
        </p:txBody>
      </p:sp>
      <p:sp>
        <p:nvSpPr>
          <p:cNvPr id="3" name="Footer Placeholder 2"/>
          <p:cNvSpPr>
            <a:spLocks noGrp="1"/>
          </p:cNvSpPr>
          <p:nvPr>
            <p:ph type="ftr" sz="quarter" idx="3"/>
          </p:nvPr>
        </p:nvSpPr>
        <p:spPr>
          <a:xfrm>
            <a:off x="914400" y="4812507"/>
            <a:ext cx="5562600" cy="273844"/>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4812507"/>
            <a:ext cx="457200" cy="273844"/>
          </a:xfrm>
          <a:prstGeom prst="rect">
            <a:avLst/>
          </a:prstGeom>
        </p:spPr>
        <p:txBody>
          <a:bodyPr vert="horz" anchor="b"/>
          <a:lstStyle>
            <a:lvl1pPr algn="l" eaLnBrk="1" latinLnBrk="0" hangingPunct="1">
              <a:defRPr kumimoji="0" sz="1200">
                <a:solidFill>
                  <a:schemeClr val="tx2"/>
                </a:solidFill>
              </a:defRPr>
            </a:lvl1pPr>
            <a:extLst/>
          </a:lstStyle>
          <a:p>
            <a:pPr>
              <a:defRPr/>
            </a:pPr>
            <a:fld id="{0EF80117-C1DE-4DFD-8063-A9CAD214C48B}" type="slidenum">
              <a:rPr lang="en-US" smtClean="0"/>
              <a:pPr>
                <a:defRPr/>
              </a:pPr>
              <a:t>‹#›</a:t>
            </a:fld>
            <a:endParaRPr lang="en-US"/>
          </a:p>
        </p:txBody>
      </p:sp>
      <p:sp>
        <p:nvSpPr>
          <p:cNvPr id="18" name="Slide Number Placeholder 1"/>
          <p:cNvSpPr txBox="1">
            <a:spLocks/>
          </p:cNvSpPr>
          <p:nvPr userDrawn="1"/>
        </p:nvSpPr>
        <p:spPr>
          <a:xfrm>
            <a:off x="304800" y="4800600"/>
            <a:ext cx="5715000" cy="273844"/>
          </a:xfrm>
          <a:prstGeom prst="rect">
            <a:avLst/>
          </a:prstGeom>
        </p:spPr>
        <p:txBody>
          <a:bodyPr anchor="ctr"/>
          <a:lstStyle>
            <a:defPPr>
              <a:defRPr lang="en-US"/>
            </a:defPPr>
            <a:lvl1pPr algn="r" rtl="0" eaLnBrk="0" fontAlgn="base" hangingPunct="0">
              <a:spcBef>
                <a:spcPct val="0"/>
              </a:spcBef>
              <a:spcAft>
                <a:spcPct val="0"/>
              </a:spcAft>
              <a:defRPr sz="1200" kern="1200">
                <a:solidFill>
                  <a:schemeClr val="tx1">
                    <a:tint val="75000"/>
                  </a:schemeClr>
                </a:solidFill>
                <a:latin typeface="Verdan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5pPr>
            <a:lvl6pPr marL="2286000" algn="l" defTabSz="914400" rtl="0" eaLnBrk="1" latinLnBrk="0" hangingPunct="1">
              <a:defRPr kern="1200">
                <a:solidFill>
                  <a:schemeClr val="tx1"/>
                </a:solidFill>
                <a:latin typeface="Verdana" pitchFamily="34" charset="0"/>
                <a:ea typeface="MS PGothic" pitchFamily="34" charset="-128"/>
                <a:cs typeface="+mn-cs"/>
              </a:defRPr>
            </a:lvl6pPr>
            <a:lvl7pPr marL="2743200" algn="l" defTabSz="914400" rtl="0" eaLnBrk="1" latinLnBrk="0" hangingPunct="1">
              <a:defRPr kern="1200">
                <a:solidFill>
                  <a:schemeClr val="tx1"/>
                </a:solidFill>
                <a:latin typeface="Verdana" pitchFamily="34" charset="0"/>
                <a:ea typeface="MS PGothic" pitchFamily="34" charset="-128"/>
                <a:cs typeface="+mn-cs"/>
              </a:defRPr>
            </a:lvl7pPr>
            <a:lvl8pPr marL="3200400" algn="l" defTabSz="914400" rtl="0" eaLnBrk="1" latinLnBrk="0" hangingPunct="1">
              <a:defRPr kern="1200">
                <a:solidFill>
                  <a:schemeClr val="tx1"/>
                </a:solidFill>
                <a:latin typeface="Verdana" pitchFamily="34" charset="0"/>
                <a:ea typeface="MS PGothic" pitchFamily="34" charset="-128"/>
                <a:cs typeface="+mn-cs"/>
              </a:defRPr>
            </a:lvl8pPr>
            <a:lvl9pPr marL="3657600" algn="l" defTabSz="914400" rtl="0" eaLnBrk="1" latinLnBrk="0" hangingPunct="1">
              <a:defRPr kern="1200">
                <a:solidFill>
                  <a:schemeClr val="tx1"/>
                </a:solidFill>
                <a:latin typeface="Verdana" pitchFamily="34" charset="0"/>
                <a:ea typeface="MS PGothic" pitchFamily="34" charset="-128"/>
                <a:cs typeface="+mn-cs"/>
              </a:defRPr>
            </a:lvl9pPr>
          </a:lstStyle>
          <a:p>
            <a:pPr algn="l">
              <a:defRPr/>
            </a:pPr>
            <a:r>
              <a:rPr lang="en-US" dirty="0" smtClean="0"/>
              <a:t>Understanding Antennas / A Simplified Perspective : Jim Peisker, AF5NP</a:t>
            </a:r>
            <a:endParaRPr lang="en-US" dirty="0"/>
          </a:p>
        </p:txBody>
      </p:sp>
    </p:spTree>
  </p:cSld>
  <p:clrMap bg1="dk1" tx1="lt1" bg2="dk2" tx2="lt2" accent1="accent1" accent2="accent2" accent3="accent3" accent4="accent4" accent5="accent5" accent6="accent6" hlink="hlink" folHlink="folHlink"/>
  <p:sldLayoutIdLst>
    <p:sldLayoutId id="2147485795" r:id="rId1"/>
    <p:sldLayoutId id="2147485796" r:id="rId2"/>
    <p:sldLayoutId id="2147485797" r:id="rId3"/>
    <p:sldLayoutId id="2147485798" r:id="rId4"/>
    <p:sldLayoutId id="2147485799" r:id="rId5"/>
    <p:sldLayoutId id="2147485800" r:id="rId6"/>
    <p:sldLayoutId id="2147485801" r:id="rId7"/>
    <p:sldLayoutId id="2147485802" r:id="rId8"/>
    <p:sldLayoutId id="2147485803" r:id="rId9"/>
    <p:sldLayoutId id="2147485804" r:id="rId10"/>
    <p:sldLayoutId id="2147485805" r:id="rId11"/>
    <p:sldLayoutId id="2147485808" r:id="rId12"/>
    <p:sldLayoutId id="2147485809" r:id="rId13"/>
    <p:sldLayoutId id="2147485810" r:id="rId14"/>
    <p:sldLayoutId id="2147485812" r:id="rId15"/>
    <p:sldLayoutId id="2147485813" r:id="rId16"/>
    <p:sldLayoutId id="2147485816" r:id="rId17"/>
    <p:sldLayoutId id="2147485817" r:id="rId18"/>
    <p:sldLayoutId id="2147485820" r:id="rId19"/>
    <p:sldLayoutId id="2147485822" r:id="rId20"/>
    <p:sldLayoutId id="2147485825" r:id="rId21"/>
    <p:sldLayoutId id="2147485827" r:id="rId22"/>
    <p:sldLayoutId id="2147485828" r:id="rId23"/>
    <p:sldLayoutId id="2147485829" r:id="rId24"/>
    <p:sldLayoutId id="2147485831" r:id="rId25"/>
    <p:sldLayoutId id="2147485832" r:id="rId26"/>
    <p:sldLayoutId id="2147485833" r:id="rId27"/>
    <p:sldLayoutId id="2147485835" r:id="rId28"/>
    <p:sldLayoutId id="2147485875" r:id="rId29"/>
    <p:sldLayoutId id="2147485878" r:id="rId30"/>
    <p:sldLayoutId id="2147485879" r:id="rId31"/>
    <p:sldLayoutId id="2147485880" r:id="rId32"/>
    <p:sldLayoutId id="2147485881" r:id="rId33"/>
    <p:sldLayoutId id="2147485882" r:id="rId34"/>
    <p:sldLayoutId id="2147485884" r:id="rId35"/>
    <p:sldLayoutId id="2147485887" r:id="rId36"/>
    <p:sldLayoutId id="2147485889" r:id="rId37"/>
    <p:sldLayoutId id="2147485891" r:id="rId38"/>
    <p:sldLayoutId id="2147485892" r:id="rId39"/>
    <p:sldLayoutId id="2147485893" r:id="rId40"/>
    <p:sldLayoutId id="2147485894" r:id="rId41"/>
    <p:sldLayoutId id="2147485895" r:id="rId42"/>
    <p:sldLayoutId id="2147485896" r:id="rId43"/>
    <p:sldLayoutId id="2147485897" r:id="rId44"/>
    <p:sldLayoutId id="2147485898" r:id="rId45"/>
    <p:sldLayoutId id="2147485900" r:id="rId46"/>
    <p:sldLayoutId id="2147485918" r:id="rId47"/>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914400" y="294900"/>
            <a:ext cx="7315200" cy="2769989"/>
          </a:xfrm>
          <a:prstGeom prst="rect">
            <a:avLst/>
          </a:prstGeom>
          <a:noFill/>
          <a:ln w="9525">
            <a:noFill/>
            <a:miter lim="800000"/>
            <a:headEnd/>
            <a:tailEnd/>
          </a:ln>
        </p:spPr>
        <p:txBody>
          <a:bodyPr>
            <a:spAutoFit/>
          </a:bodyPr>
          <a:lstStyle/>
          <a:p>
            <a:pPr algn="ctr" eaLnBrk="0" hangingPunct="0">
              <a:spcBef>
                <a:spcPct val="50000"/>
              </a:spcBef>
            </a:pPr>
            <a:r>
              <a:rPr lang="en-US" altLang="en-US" sz="4800" dirty="0" smtClean="0">
                <a:latin typeface="Arial" pitchFamily="34" charset="0"/>
              </a:rPr>
              <a:t>Antenna </a:t>
            </a:r>
            <a:r>
              <a:rPr lang="en-US" altLang="en-US" sz="4800" dirty="0" err="1" smtClean="0">
                <a:latin typeface="Arial" pitchFamily="34" charset="0"/>
              </a:rPr>
              <a:t>Basicss</a:t>
            </a:r>
            <a:endParaRPr lang="en-US" altLang="en-US" sz="4800" dirty="0">
              <a:latin typeface="Arial" pitchFamily="34" charset="0"/>
            </a:endParaRPr>
          </a:p>
          <a:p>
            <a:pPr algn="ctr" eaLnBrk="0" hangingPunct="0">
              <a:spcBef>
                <a:spcPct val="50000"/>
              </a:spcBef>
            </a:pPr>
            <a:r>
              <a:rPr lang="en-US" altLang="en-US" sz="3600" dirty="0">
                <a:latin typeface="Arial" pitchFamily="34" charset="0"/>
              </a:rPr>
              <a:t>A Simplified Perspective for </a:t>
            </a:r>
          </a:p>
          <a:p>
            <a:pPr algn="ctr" eaLnBrk="0" hangingPunct="0"/>
            <a:r>
              <a:rPr lang="en-US" altLang="en-US" sz="3600" dirty="0" smtClean="0">
                <a:latin typeface="Arial" pitchFamily="34" charset="0"/>
              </a:rPr>
              <a:t>Hams and SWLs</a:t>
            </a:r>
            <a:endParaRPr lang="en-US" altLang="en-US" sz="3600" dirty="0">
              <a:latin typeface="Arial" pitchFamily="34" charset="0"/>
            </a:endParaRPr>
          </a:p>
          <a:p>
            <a:pPr algn="ctr" eaLnBrk="0" hangingPunct="0">
              <a:spcBef>
                <a:spcPct val="50000"/>
              </a:spcBef>
            </a:pPr>
            <a:endParaRPr lang="en-US" altLang="en-US" sz="2400" dirty="0">
              <a:latin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558836" y="2647645"/>
            <a:ext cx="2026327" cy="2157058"/>
          </a:xfrm>
          <a:prstGeom prst="rect">
            <a:avLst/>
          </a:prstGeom>
          <a:noFill/>
          <a:ln w="9525">
            <a:noFill/>
            <a:miter lim="800000"/>
            <a:headEnd/>
            <a:tailEnd/>
          </a:ln>
          <a:effectLst/>
          <a:scene3d>
            <a:camera prst="orthographicFront"/>
            <a:lightRig rig="threePt" dir="t"/>
          </a:scene3d>
          <a:sp3d>
            <a:bevelT/>
          </a:sp3d>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rmAutofit lnSpcReduction="10000"/>
          </a:bodyPr>
          <a:lstStyle/>
          <a:p>
            <a:pPr>
              <a:defRPr/>
            </a:pPr>
            <a:fld id="{61700414-3C6E-4292-BF48-78D6FE072B20}" type="slidenum">
              <a:rPr lang="en-US"/>
              <a:pPr>
                <a:defRPr/>
              </a:pPr>
              <a:t>10</a:t>
            </a:fld>
            <a:endParaRPr lang="en-US"/>
          </a:p>
        </p:txBody>
      </p:sp>
      <p:sp>
        <p:nvSpPr>
          <p:cNvPr id="76804" name="Rectangle 4"/>
          <p:cNvSpPr>
            <a:spLocks noGrp="1" noChangeArrowheads="1"/>
          </p:cNvSpPr>
          <p:nvPr>
            <p:ph type="title" idx="4294967295"/>
          </p:nvPr>
        </p:nvSpPr>
        <p:spPr>
          <a:xfrm>
            <a:off x="440730" y="171450"/>
            <a:ext cx="8229600" cy="342900"/>
          </a:xfrm>
          <a:prstGeom prst="rect">
            <a:avLst/>
          </a:prstGeom>
        </p:spPr>
        <p:txBody>
          <a:bodyPr lIns="0" tIns="0" rIns="0" bIns="0" anchor="ctr" anchorCtr="1">
            <a:normAutofit fontScale="90000"/>
          </a:bodyPr>
          <a:lstStyle/>
          <a:p>
            <a:pPr eaLnBrk="1" hangingPunct="1">
              <a:defRPr/>
            </a:pPr>
            <a:r>
              <a:rPr lang="en-US" dirty="0" smtClean="0">
                <a:solidFill>
                  <a:schemeClr val="tx1"/>
                </a:solidFill>
                <a:latin typeface="Arial" charset="0"/>
                <a:ea typeface="+mj-ea"/>
                <a:cs typeface="+mj-cs"/>
              </a:rPr>
              <a:t>Directivity &amp; Gain</a:t>
            </a:r>
            <a:endParaRPr lang="en-US" dirty="0">
              <a:solidFill>
                <a:schemeClr val="tx1"/>
              </a:solidFill>
              <a:latin typeface="Arial" charset="0"/>
              <a:ea typeface="+mj-ea"/>
              <a:cs typeface="+mj-cs"/>
            </a:endParaRPr>
          </a:p>
        </p:txBody>
      </p:sp>
      <p:sp>
        <p:nvSpPr>
          <p:cNvPr id="19459" name="Text Box 5"/>
          <p:cNvSpPr txBox="1">
            <a:spLocks noChangeArrowheads="1"/>
          </p:cNvSpPr>
          <p:nvPr/>
        </p:nvSpPr>
        <p:spPr bwMode="auto">
          <a:xfrm>
            <a:off x="2219255" y="635794"/>
            <a:ext cx="4662535" cy="523220"/>
          </a:xfrm>
          <a:prstGeom prst="rect">
            <a:avLst/>
          </a:prstGeom>
          <a:noFill/>
          <a:ln w="9525">
            <a:noFill/>
            <a:miter lim="800000"/>
            <a:headEnd/>
            <a:tailEnd/>
          </a:ln>
        </p:spPr>
        <p:txBody>
          <a:bodyPr wrap="square">
            <a:spAutoFit/>
          </a:bodyPr>
          <a:lstStyle/>
          <a:p>
            <a:pPr eaLnBrk="0" hangingPunct="0">
              <a:spcBef>
                <a:spcPts val="1200"/>
              </a:spcBef>
            </a:pPr>
            <a:r>
              <a:rPr lang="en-US" altLang="en-US" sz="2800" dirty="0" smtClean="0">
                <a:latin typeface="Arial" pitchFamily="34" charset="0"/>
              </a:rPr>
              <a:t>Antenna radiation  Patterns</a:t>
            </a:r>
            <a:endParaRPr lang="en-US" altLang="en-US" sz="2800" dirty="0">
              <a:latin typeface="Arial" pitchFamily="34" charset="0"/>
            </a:endParaRPr>
          </a:p>
        </p:txBody>
      </p:sp>
      <p:pic>
        <p:nvPicPr>
          <p:cNvPr id="19461" name="Picture 2"/>
          <p:cNvPicPr>
            <a:picLocks noChangeAspect="1" noChangeArrowheads="1"/>
          </p:cNvPicPr>
          <p:nvPr/>
        </p:nvPicPr>
        <p:blipFill>
          <a:blip r:embed="rId2" cstate="print"/>
          <a:srcRect r="10529"/>
          <a:stretch>
            <a:fillRect/>
          </a:stretch>
        </p:blipFill>
        <p:spPr bwMode="auto">
          <a:xfrm>
            <a:off x="5862215" y="1194031"/>
            <a:ext cx="2614976" cy="1780149"/>
          </a:xfrm>
          <a:prstGeom prst="rect">
            <a:avLst/>
          </a:prstGeom>
          <a:noFill/>
          <a:ln w="9525">
            <a:noFill/>
            <a:miter lim="800000"/>
            <a:headEnd/>
            <a:tailEnd/>
          </a:ln>
          <a:effectLst/>
          <a:scene3d>
            <a:camera prst="orthographicFront"/>
            <a:lightRig rig="threePt" dir="t"/>
          </a:scene3d>
          <a:sp3d>
            <a:bevelT/>
          </a:sp3d>
        </p:spPr>
      </p:pic>
      <p:sp>
        <p:nvSpPr>
          <p:cNvPr id="9" name="TextBox 8"/>
          <p:cNvSpPr txBox="1"/>
          <p:nvPr/>
        </p:nvSpPr>
        <p:spPr>
          <a:xfrm>
            <a:off x="4931330" y="1376363"/>
            <a:ext cx="1082675" cy="419100"/>
          </a:xfrm>
          <a:prstGeom prst="rect">
            <a:avLst/>
          </a:prstGeom>
          <a:solidFill>
            <a:schemeClr val="bg1">
              <a:lumMod val="85000"/>
            </a:schemeClr>
          </a:solidFill>
        </p:spPr>
        <p:txBody>
          <a:bodyPr lIns="0" tIns="0" rIns="0" bIns="0" anchor="ctr" anchorCtr="1"/>
          <a:lstStyle/>
          <a:p>
            <a:pPr algn="ctr" eaLnBrk="0" hangingPunct="0">
              <a:defRPr/>
            </a:pPr>
            <a:r>
              <a:rPr lang="en-US" sz="1600" dirty="0">
                <a:cs typeface="+mn-cs"/>
              </a:rPr>
              <a:t>Dipole</a:t>
            </a:r>
          </a:p>
          <a:p>
            <a:pPr algn="ctr" eaLnBrk="0" hangingPunct="0">
              <a:defRPr/>
            </a:pPr>
            <a:r>
              <a:rPr lang="en-US" sz="1600" dirty="0">
                <a:cs typeface="+mn-cs"/>
              </a:rPr>
              <a:t>Azimuth</a:t>
            </a:r>
          </a:p>
        </p:txBody>
      </p:sp>
      <p:sp>
        <p:nvSpPr>
          <p:cNvPr id="12" name="TextBox 11"/>
          <p:cNvSpPr txBox="1"/>
          <p:nvPr/>
        </p:nvSpPr>
        <p:spPr>
          <a:xfrm>
            <a:off x="4951475" y="3209807"/>
            <a:ext cx="1082675" cy="576263"/>
          </a:xfrm>
          <a:prstGeom prst="rect">
            <a:avLst/>
          </a:prstGeom>
          <a:solidFill>
            <a:schemeClr val="bg1">
              <a:lumMod val="85000"/>
            </a:schemeClr>
          </a:solidFill>
        </p:spPr>
        <p:txBody>
          <a:bodyPr lIns="0" tIns="0" rIns="0" bIns="0" anchor="ctr" anchorCtr="1"/>
          <a:lstStyle/>
          <a:p>
            <a:pPr algn="ctr" eaLnBrk="0" hangingPunct="0">
              <a:defRPr/>
            </a:pPr>
            <a:r>
              <a:rPr lang="en-US" sz="1600" dirty="0">
                <a:cs typeface="+mn-cs"/>
              </a:rPr>
              <a:t>Parabolic (Dish) Azimuth</a:t>
            </a:r>
          </a:p>
        </p:txBody>
      </p:sp>
      <p:pic>
        <p:nvPicPr>
          <p:cNvPr id="19464" name="Picture 3"/>
          <p:cNvPicPr>
            <a:picLocks noChangeAspect="1" noChangeArrowheads="1"/>
          </p:cNvPicPr>
          <p:nvPr/>
        </p:nvPicPr>
        <p:blipFill>
          <a:blip r:embed="rId3" cstate="print"/>
          <a:srcRect/>
          <a:stretch>
            <a:fillRect/>
          </a:stretch>
        </p:blipFill>
        <p:spPr bwMode="auto">
          <a:xfrm>
            <a:off x="751623" y="1357430"/>
            <a:ext cx="2454267" cy="1783673"/>
          </a:xfrm>
          <a:prstGeom prst="rect">
            <a:avLst/>
          </a:prstGeom>
          <a:noFill/>
          <a:ln w="9525">
            <a:noFill/>
            <a:miter lim="800000"/>
            <a:headEnd/>
            <a:tailEnd/>
          </a:ln>
          <a:effectLst/>
          <a:scene3d>
            <a:camera prst="orthographicFront"/>
            <a:lightRig rig="threePt" dir="t"/>
          </a:scene3d>
          <a:sp3d>
            <a:bevelT/>
          </a:sp3d>
        </p:spPr>
      </p:pic>
      <p:pic>
        <p:nvPicPr>
          <p:cNvPr id="19465" name="Picture 4"/>
          <p:cNvPicPr>
            <a:picLocks noChangeAspect="1" noChangeArrowheads="1"/>
          </p:cNvPicPr>
          <p:nvPr/>
        </p:nvPicPr>
        <p:blipFill>
          <a:blip r:embed="rId4" cstate="print"/>
          <a:srcRect/>
          <a:stretch>
            <a:fillRect/>
          </a:stretch>
        </p:blipFill>
        <p:spPr bwMode="auto">
          <a:xfrm>
            <a:off x="428625" y="3425429"/>
            <a:ext cx="3763900" cy="1403747"/>
          </a:xfrm>
          <a:prstGeom prst="rect">
            <a:avLst/>
          </a:prstGeom>
          <a:noFill/>
          <a:ln w="9525">
            <a:noFill/>
            <a:miter lim="800000"/>
            <a:headEnd/>
            <a:tailEnd/>
          </a:ln>
          <a:effectLst/>
          <a:scene3d>
            <a:camera prst="orthographicFront"/>
            <a:lightRig rig="threePt" dir="t"/>
          </a:scene3d>
          <a:sp3d>
            <a:bevelT/>
          </a:sp3d>
        </p:spPr>
      </p:pic>
      <p:sp>
        <p:nvSpPr>
          <p:cNvPr id="13" name="TextBox 12"/>
          <p:cNvSpPr txBox="1"/>
          <p:nvPr/>
        </p:nvSpPr>
        <p:spPr>
          <a:xfrm>
            <a:off x="3415018" y="3213989"/>
            <a:ext cx="1081087" cy="420291"/>
          </a:xfrm>
          <a:prstGeom prst="rect">
            <a:avLst/>
          </a:prstGeom>
          <a:solidFill>
            <a:schemeClr val="bg1">
              <a:lumMod val="85000"/>
            </a:schemeClr>
          </a:solidFill>
        </p:spPr>
        <p:txBody>
          <a:bodyPr lIns="0" tIns="0" rIns="0" bIns="0" anchor="ctr" anchorCtr="1"/>
          <a:lstStyle/>
          <a:p>
            <a:pPr algn="ctr" eaLnBrk="0" hangingPunct="0">
              <a:defRPr/>
            </a:pPr>
            <a:r>
              <a:rPr lang="en-US" sz="1600" dirty="0">
                <a:cs typeface="+mn-cs"/>
              </a:rPr>
              <a:t>Yagi</a:t>
            </a:r>
          </a:p>
          <a:p>
            <a:pPr algn="ctr" eaLnBrk="0" hangingPunct="0">
              <a:defRPr/>
            </a:pPr>
            <a:r>
              <a:rPr lang="en-US" sz="1600" dirty="0">
                <a:cs typeface="+mn-cs"/>
              </a:rPr>
              <a:t>Elevation</a:t>
            </a:r>
          </a:p>
        </p:txBody>
      </p:sp>
      <p:sp>
        <p:nvSpPr>
          <p:cNvPr id="15" name="TextBox 14"/>
          <p:cNvSpPr txBox="1"/>
          <p:nvPr/>
        </p:nvSpPr>
        <p:spPr>
          <a:xfrm>
            <a:off x="3111438" y="1393700"/>
            <a:ext cx="1081087" cy="419100"/>
          </a:xfrm>
          <a:prstGeom prst="rect">
            <a:avLst/>
          </a:prstGeom>
          <a:solidFill>
            <a:schemeClr val="bg1">
              <a:lumMod val="85000"/>
            </a:schemeClr>
          </a:solidFill>
        </p:spPr>
        <p:txBody>
          <a:bodyPr lIns="0" tIns="0" rIns="0" bIns="0" anchor="ctr" anchorCtr="1"/>
          <a:lstStyle/>
          <a:p>
            <a:pPr algn="ctr" eaLnBrk="0" hangingPunct="0">
              <a:defRPr/>
            </a:pPr>
            <a:r>
              <a:rPr lang="en-US" sz="1600" dirty="0">
                <a:cs typeface="+mn-cs"/>
              </a:rPr>
              <a:t>Yagi</a:t>
            </a:r>
          </a:p>
          <a:p>
            <a:pPr algn="ctr" eaLnBrk="0" hangingPunct="0">
              <a:defRPr/>
            </a:pPr>
            <a:r>
              <a:rPr lang="en-US" sz="1600" dirty="0">
                <a:cs typeface="+mn-cs"/>
              </a:rPr>
              <a:t>Azimuth</a:t>
            </a:r>
          </a:p>
        </p:txBody>
      </p:sp>
      <p:sp>
        <p:nvSpPr>
          <p:cNvPr id="19468" name="Rectangle 1"/>
          <p:cNvSpPr>
            <a:spLocks noChangeArrowheads="1"/>
          </p:cNvSpPr>
          <p:nvPr/>
        </p:nvSpPr>
        <p:spPr bwMode="auto">
          <a:xfrm>
            <a:off x="246066" y="2974182"/>
            <a:ext cx="606425" cy="109538"/>
          </a:xfrm>
          <a:prstGeom prst="rect">
            <a:avLst/>
          </a:prstGeom>
          <a:solidFill>
            <a:schemeClr val="bg1"/>
          </a:solidFill>
          <a:ln w="9525" algn="ctr">
            <a:solidFill>
              <a:schemeClr val="bg1"/>
            </a:solidFill>
            <a:round/>
            <a:headEnd/>
            <a:tailEnd/>
          </a:ln>
        </p:spPr>
        <p:txBody>
          <a:bodyPr/>
          <a:lstStyle/>
          <a:p>
            <a:pPr eaLnBrk="0" hangingPunct="0"/>
            <a:endParaRPr lang="en-US" sz="2400">
              <a:latin typeface="Times New Roman" pitchFamily="18" charset="0"/>
              <a:cs typeface="Times New Roman" pitchFamily="18" charset="0"/>
            </a:endParaRPr>
          </a:p>
        </p:txBody>
      </p:sp>
      <p:pic>
        <p:nvPicPr>
          <p:cNvPr id="19469" name="Picture 2" descr="https://s14-eu5.ixquick.com/cgi-bin/serveimage?url=http%3A%2F%2Fwww.buminetsys.com%2Fpic%2FDualBandAntenna1.gif&amp;sp=93a8743e3efe6f87a38187eb07bd5fc6"/>
          <p:cNvPicPr>
            <a:picLocks noChangeAspect="1" noChangeArrowheads="1"/>
          </p:cNvPicPr>
          <p:nvPr/>
        </p:nvPicPr>
        <p:blipFill>
          <a:blip r:embed="rId5" cstate="print"/>
          <a:srcRect/>
          <a:stretch>
            <a:fillRect/>
          </a:stretch>
        </p:blipFill>
        <p:spPr bwMode="auto">
          <a:xfrm>
            <a:off x="6013452" y="3174208"/>
            <a:ext cx="2428875" cy="1731169"/>
          </a:xfrm>
          <a:prstGeom prst="rect">
            <a:avLst/>
          </a:prstGeom>
          <a:noFill/>
          <a:ln w="9525">
            <a:noFill/>
            <a:miter lim="800000"/>
            <a:headEnd/>
            <a:tailEnd/>
          </a:ln>
          <a:scene3d>
            <a:camera prst="orthographicFront"/>
            <a:lightRig rig="threePt" dir="t"/>
          </a:scene3d>
          <a:sp3d>
            <a:bevelT/>
          </a:sp3d>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rmAutofit lnSpcReduction="10000"/>
          </a:bodyPr>
          <a:lstStyle/>
          <a:p>
            <a:pPr>
              <a:defRPr/>
            </a:pPr>
            <a:fld id="{BCC7FA8D-BE06-4BD6-8E46-6C417603F915}" type="slidenum">
              <a:rPr lang="en-US"/>
              <a:pPr>
                <a:defRPr/>
              </a:pPr>
              <a:t>11</a:t>
            </a:fld>
            <a:endParaRPr lang="en-US"/>
          </a:p>
        </p:txBody>
      </p:sp>
      <p:sp>
        <p:nvSpPr>
          <p:cNvPr id="76804" name="Rectangle 4"/>
          <p:cNvSpPr>
            <a:spLocks noGrp="1" noChangeArrowheads="1"/>
          </p:cNvSpPr>
          <p:nvPr>
            <p:ph type="title" idx="4294967295"/>
          </p:nvPr>
        </p:nvSpPr>
        <p:spPr>
          <a:xfrm>
            <a:off x="397775" y="171450"/>
            <a:ext cx="8229600" cy="342900"/>
          </a:xfrm>
          <a:prstGeom prst="rect">
            <a:avLst/>
          </a:prstGeom>
        </p:spPr>
        <p:txBody>
          <a:bodyPr lIns="0" tIns="0" rIns="0" bIns="0" anchor="ctr" anchorCtr="1">
            <a:normAutofit fontScale="90000"/>
          </a:bodyPr>
          <a:lstStyle/>
          <a:p>
            <a:pPr eaLnBrk="1" hangingPunct="1">
              <a:defRPr/>
            </a:pPr>
            <a:r>
              <a:rPr lang="en-US" dirty="0" smtClean="0">
                <a:solidFill>
                  <a:schemeClr val="tx1"/>
                </a:solidFill>
                <a:latin typeface="Arial" charset="0"/>
                <a:ea typeface="+mj-ea"/>
                <a:cs typeface="+mj-cs"/>
              </a:rPr>
              <a:t>Polarization</a:t>
            </a:r>
            <a:endParaRPr lang="en-US" dirty="0">
              <a:solidFill>
                <a:schemeClr val="tx1"/>
              </a:solidFill>
              <a:latin typeface="Arial" charset="0"/>
              <a:ea typeface="+mj-ea"/>
              <a:cs typeface="+mj-cs"/>
            </a:endParaRPr>
          </a:p>
        </p:txBody>
      </p:sp>
      <p:sp>
        <p:nvSpPr>
          <p:cNvPr id="22531" name="Text Box 5"/>
          <p:cNvSpPr txBox="1">
            <a:spLocks noChangeArrowheads="1"/>
          </p:cNvSpPr>
          <p:nvPr/>
        </p:nvSpPr>
        <p:spPr bwMode="auto">
          <a:xfrm>
            <a:off x="457200" y="635795"/>
            <a:ext cx="8229600" cy="1384995"/>
          </a:xfrm>
          <a:prstGeom prst="rect">
            <a:avLst/>
          </a:prstGeom>
          <a:noFill/>
          <a:ln w="9525">
            <a:noFill/>
            <a:miter lim="800000"/>
            <a:headEnd/>
            <a:tailEnd/>
          </a:ln>
        </p:spPr>
        <p:txBody>
          <a:bodyPr>
            <a:spAutoFit/>
          </a:bodyPr>
          <a:lstStyle/>
          <a:p>
            <a:pPr eaLnBrk="0" hangingPunct="0">
              <a:spcBef>
                <a:spcPts val="1200"/>
              </a:spcBef>
            </a:pPr>
            <a:r>
              <a:rPr lang="en-US" altLang="en-US" sz="2800">
                <a:latin typeface="Arial" pitchFamily="34" charset="0"/>
              </a:rPr>
              <a:t>Antenna polarization is determined by the orientation of the electric field with respect to the earth.</a:t>
            </a:r>
          </a:p>
        </p:txBody>
      </p:sp>
      <p:pic>
        <p:nvPicPr>
          <p:cNvPr id="2052" name="Picture 4"/>
          <p:cNvPicPr>
            <a:picLocks noChangeAspect="1" noChangeArrowheads="1"/>
          </p:cNvPicPr>
          <p:nvPr/>
        </p:nvPicPr>
        <p:blipFill>
          <a:blip r:embed="rId2" cstate="print"/>
          <a:srcRect/>
          <a:stretch>
            <a:fillRect/>
          </a:stretch>
        </p:blipFill>
        <p:spPr bwMode="auto">
          <a:xfrm>
            <a:off x="1308515" y="2040485"/>
            <a:ext cx="6971558" cy="2808115"/>
          </a:xfrm>
          <a:prstGeom prst="rect">
            <a:avLst/>
          </a:prstGeom>
          <a:noFill/>
          <a:ln w="9525">
            <a:solidFill>
              <a:schemeClr val="bg2"/>
            </a:solidFill>
            <a:miter lim="800000"/>
            <a:headEnd/>
            <a:tailEnd/>
          </a:ln>
          <a:scene3d>
            <a:camera prst="orthographicFront"/>
            <a:lightRig rig="threePt" dir="t"/>
          </a:scene3d>
          <a:sp3d>
            <a:bevelT/>
          </a:sp3d>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rmAutofit lnSpcReduction="10000"/>
          </a:bodyPr>
          <a:lstStyle/>
          <a:p>
            <a:pPr>
              <a:defRPr/>
            </a:pPr>
            <a:fld id="{8D133061-B395-420D-9D71-55ED67FF784B}" type="slidenum">
              <a:rPr lang="en-US"/>
              <a:pPr>
                <a:defRPr/>
              </a:pPr>
              <a:t>12</a:t>
            </a:fld>
            <a:endParaRPr lang="en-US"/>
          </a:p>
        </p:txBody>
      </p:sp>
      <p:sp>
        <p:nvSpPr>
          <p:cNvPr id="76804" name="Rectangle 4"/>
          <p:cNvSpPr>
            <a:spLocks noGrp="1" noChangeArrowheads="1"/>
          </p:cNvSpPr>
          <p:nvPr>
            <p:ph type="title" idx="4294967295"/>
          </p:nvPr>
        </p:nvSpPr>
        <p:spPr>
          <a:xfrm>
            <a:off x="440730" y="171450"/>
            <a:ext cx="8229600" cy="342900"/>
          </a:xfrm>
          <a:prstGeom prst="rect">
            <a:avLst/>
          </a:prstGeom>
        </p:spPr>
        <p:txBody>
          <a:bodyPr lIns="0" tIns="0" rIns="0" bIns="0" anchor="ctr" anchorCtr="1">
            <a:normAutofit fontScale="90000"/>
          </a:bodyPr>
          <a:lstStyle/>
          <a:p>
            <a:pPr eaLnBrk="1" hangingPunct="1">
              <a:defRPr/>
            </a:pPr>
            <a:r>
              <a:rPr lang="en-US" dirty="0" smtClean="0">
                <a:solidFill>
                  <a:schemeClr val="tx1"/>
                </a:solidFill>
                <a:latin typeface="Arial" charset="0"/>
                <a:ea typeface="+mj-ea"/>
                <a:cs typeface="+mj-cs"/>
              </a:rPr>
              <a:t>Polarization</a:t>
            </a:r>
            <a:endParaRPr lang="en-US" dirty="0">
              <a:solidFill>
                <a:schemeClr val="tx1"/>
              </a:solidFill>
              <a:latin typeface="Arial" charset="0"/>
              <a:ea typeface="+mj-ea"/>
              <a:cs typeface="+mj-cs"/>
            </a:endParaRPr>
          </a:p>
        </p:txBody>
      </p:sp>
      <p:sp>
        <p:nvSpPr>
          <p:cNvPr id="76805" name="Text Box 5"/>
          <p:cNvSpPr txBox="1">
            <a:spLocks noChangeArrowheads="1"/>
          </p:cNvSpPr>
          <p:nvPr/>
        </p:nvSpPr>
        <p:spPr bwMode="auto">
          <a:xfrm>
            <a:off x="457200" y="902060"/>
            <a:ext cx="8229600" cy="3877985"/>
          </a:xfrm>
          <a:prstGeom prst="rect">
            <a:avLst/>
          </a:prstGeom>
          <a:noFill/>
          <a:ln w="9525">
            <a:noFill/>
            <a:miter lim="800000"/>
            <a:headEnd/>
            <a:tailEnd/>
          </a:ln>
        </p:spPr>
        <p:txBody>
          <a:bodyPr>
            <a:spAutoFit/>
          </a:bodyPr>
          <a:lstStyle/>
          <a:p>
            <a:pPr eaLnBrk="0" hangingPunct="0">
              <a:spcBef>
                <a:spcPts val="1200"/>
              </a:spcBef>
            </a:pPr>
            <a:r>
              <a:rPr lang="en-US" altLang="en-US" sz="2400" dirty="0">
                <a:latin typeface="Arial" pitchFamily="34" charset="0"/>
              </a:rPr>
              <a:t>For line-of-sight communications in the VHF and UHF spectrum, antenna polarization is important.</a:t>
            </a:r>
          </a:p>
          <a:p>
            <a:pPr eaLnBrk="0" hangingPunct="0">
              <a:spcBef>
                <a:spcPts val="1200"/>
              </a:spcBef>
            </a:pPr>
            <a:r>
              <a:rPr lang="en-US" altLang="en-US" sz="2400" dirty="0">
                <a:latin typeface="Arial" pitchFamily="34" charset="0"/>
              </a:rPr>
              <a:t>All repeater antennas and mobile antennas are (or should be) vertically polarized.</a:t>
            </a:r>
          </a:p>
          <a:p>
            <a:pPr eaLnBrk="0" hangingPunct="0">
              <a:spcBef>
                <a:spcPts val="1200"/>
              </a:spcBef>
            </a:pPr>
            <a:r>
              <a:rPr lang="en-US" altLang="en-US" sz="2400" dirty="0">
                <a:latin typeface="Arial" pitchFamily="34" charset="0"/>
              </a:rPr>
              <a:t>Handheld transceivers (HTs) work best when held with the antenna up and down.  You would see about 3dB signal loss (half power) at a 45º tilt.</a:t>
            </a:r>
          </a:p>
          <a:p>
            <a:pPr eaLnBrk="0" hangingPunct="0">
              <a:spcBef>
                <a:spcPts val="1200"/>
              </a:spcBef>
            </a:pPr>
            <a:r>
              <a:rPr lang="en-US" altLang="en-US" sz="2400" dirty="0">
                <a:latin typeface="Arial" pitchFamily="34" charset="0"/>
              </a:rPr>
              <a:t>For short distances in open space polarization is a non-issue due to relative signal strength.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xEl>
                                              <p:pRg st="1" end="1"/>
                                            </p:txEl>
                                          </p:spTgt>
                                        </p:tgtEl>
                                        <p:attrNameLst>
                                          <p:attrName>style.visibility</p:attrName>
                                        </p:attrNameLst>
                                      </p:cBhvr>
                                      <p:to>
                                        <p:strVal val="visible"/>
                                      </p:to>
                                    </p:set>
                                    <p:animEffect transition="in" filter="wipe(left)">
                                      <p:cBhvr>
                                        <p:cTn id="7" dur="500"/>
                                        <p:tgtEl>
                                          <p:spTgt spid="7680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6805">
                                            <p:txEl>
                                              <p:pRg st="2" end="2"/>
                                            </p:txEl>
                                          </p:spTgt>
                                        </p:tgtEl>
                                        <p:attrNameLst>
                                          <p:attrName>style.visibility</p:attrName>
                                        </p:attrNameLst>
                                      </p:cBhvr>
                                      <p:to>
                                        <p:strVal val="visible"/>
                                      </p:to>
                                    </p:set>
                                    <p:animEffect transition="in" filter="wipe(left)">
                                      <p:cBhvr>
                                        <p:cTn id="12" dur="500"/>
                                        <p:tgtEl>
                                          <p:spTgt spid="7680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6805">
                                            <p:txEl>
                                              <p:pRg st="3" end="3"/>
                                            </p:txEl>
                                          </p:spTgt>
                                        </p:tgtEl>
                                        <p:attrNameLst>
                                          <p:attrName>style.visibility</p:attrName>
                                        </p:attrNameLst>
                                      </p:cBhvr>
                                      <p:to>
                                        <p:strVal val="visible"/>
                                      </p:to>
                                    </p:set>
                                    <p:animEffect transition="in" filter="wipe(left)">
                                      <p:cBhvr>
                                        <p:cTn id="17" dur="500"/>
                                        <p:tgtEl>
                                          <p:spTgt spid="768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rmAutofit lnSpcReduction="10000"/>
          </a:bodyPr>
          <a:lstStyle/>
          <a:p>
            <a:pPr>
              <a:defRPr/>
            </a:pPr>
            <a:fld id="{82D2BADE-4D28-4B6A-AC9B-C58B90AC7284}" type="slidenum">
              <a:rPr lang="en-US"/>
              <a:pPr>
                <a:defRPr/>
              </a:pPr>
              <a:t>13</a:t>
            </a:fld>
            <a:endParaRPr lang="en-US"/>
          </a:p>
        </p:txBody>
      </p:sp>
      <p:sp>
        <p:nvSpPr>
          <p:cNvPr id="76804" name="Rectangle 4"/>
          <p:cNvSpPr>
            <a:spLocks noGrp="1" noChangeArrowheads="1"/>
          </p:cNvSpPr>
          <p:nvPr>
            <p:ph type="title" idx="4294967295"/>
          </p:nvPr>
        </p:nvSpPr>
        <p:spPr>
          <a:xfrm>
            <a:off x="440730" y="171450"/>
            <a:ext cx="8229600" cy="342900"/>
          </a:xfrm>
          <a:prstGeom prst="rect">
            <a:avLst/>
          </a:prstGeom>
        </p:spPr>
        <p:txBody>
          <a:bodyPr lIns="0" tIns="0" rIns="0" bIns="0" anchor="ctr" anchorCtr="1">
            <a:normAutofit fontScale="90000"/>
          </a:bodyPr>
          <a:lstStyle/>
          <a:p>
            <a:pPr eaLnBrk="1" hangingPunct="1">
              <a:defRPr/>
            </a:pPr>
            <a:r>
              <a:rPr lang="en-US" dirty="0" smtClean="0">
                <a:solidFill>
                  <a:schemeClr val="tx1"/>
                </a:solidFill>
                <a:latin typeface="Arial" charset="0"/>
                <a:ea typeface="+mj-ea"/>
                <a:cs typeface="+mj-cs"/>
              </a:rPr>
              <a:t>Polarization</a:t>
            </a:r>
            <a:endParaRPr lang="en-US" dirty="0">
              <a:solidFill>
                <a:schemeClr val="tx1"/>
              </a:solidFill>
              <a:latin typeface="Arial" charset="0"/>
              <a:ea typeface="+mj-ea"/>
              <a:cs typeface="+mj-cs"/>
            </a:endParaRPr>
          </a:p>
        </p:txBody>
      </p:sp>
      <p:sp>
        <p:nvSpPr>
          <p:cNvPr id="76805" name="Text Box 5"/>
          <p:cNvSpPr txBox="1">
            <a:spLocks noChangeArrowheads="1"/>
          </p:cNvSpPr>
          <p:nvPr/>
        </p:nvSpPr>
        <p:spPr bwMode="auto">
          <a:xfrm>
            <a:off x="457200" y="1054903"/>
            <a:ext cx="8229600" cy="3416320"/>
          </a:xfrm>
          <a:prstGeom prst="rect">
            <a:avLst/>
          </a:prstGeom>
          <a:noFill/>
          <a:ln w="9525">
            <a:noFill/>
            <a:miter lim="800000"/>
            <a:headEnd/>
            <a:tailEnd/>
          </a:ln>
        </p:spPr>
        <p:txBody>
          <a:bodyPr>
            <a:spAutoFit/>
          </a:bodyPr>
          <a:lstStyle/>
          <a:p>
            <a:pPr eaLnBrk="0" hangingPunct="0">
              <a:spcBef>
                <a:spcPts val="1200"/>
              </a:spcBef>
            </a:pPr>
            <a:r>
              <a:rPr lang="en-US" altLang="en-US" sz="2800" dirty="0">
                <a:latin typeface="Arial" pitchFamily="34" charset="0"/>
              </a:rPr>
              <a:t>At lower frequencies in the HF spectrum antenna orientation is less important because </a:t>
            </a:r>
            <a:r>
              <a:rPr lang="en-US" altLang="en-US" sz="2800" dirty="0" err="1">
                <a:latin typeface="Arial" pitchFamily="34" charset="0"/>
              </a:rPr>
              <a:t>ionospheric</a:t>
            </a:r>
            <a:r>
              <a:rPr lang="en-US" altLang="en-US" sz="2800" dirty="0">
                <a:latin typeface="Arial" pitchFamily="34" charset="0"/>
              </a:rPr>
              <a:t> propagation randomizes polarization. </a:t>
            </a:r>
            <a:endParaRPr lang="en-US" altLang="en-US" sz="2800" dirty="0" smtClean="0">
              <a:latin typeface="Arial" pitchFamily="34" charset="0"/>
            </a:endParaRPr>
          </a:p>
          <a:p>
            <a:pPr eaLnBrk="0" hangingPunct="0">
              <a:spcBef>
                <a:spcPts val="1200"/>
              </a:spcBef>
            </a:pPr>
            <a:r>
              <a:rPr lang="en-US" altLang="en-US" sz="2800" dirty="0" smtClean="0">
                <a:latin typeface="Arial" pitchFamily="34" charset="0"/>
              </a:rPr>
              <a:t>This </a:t>
            </a:r>
            <a:r>
              <a:rPr lang="en-US" altLang="en-US" sz="2800" dirty="0">
                <a:latin typeface="Arial" pitchFamily="34" charset="0"/>
              </a:rPr>
              <a:t>blended E-field orientation is sometimes referred to as elliptical polarization.</a:t>
            </a:r>
          </a:p>
          <a:p>
            <a:pPr eaLnBrk="0" hangingPunct="0">
              <a:spcBef>
                <a:spcPts val="1200"/>
              </a:spcBef>
            </a:pPr>
            <a:r>
              <a:rPr lang="en-US" altLang="en-US" sz="2800" dirty="0">
                <a:latin typeface="Arial" pitchFamily="34" charset="0"/>
              </a:rPr>
              <a:t>As a result, you can use either vertical or horizontal antennas on HF bands.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xEl>
                                              <p:pRg st="2" end="2"/>
                                            </p:txEl>
                                          </p:spTgt>
                                        </p:tgtEl>
                                        <p:attrNameLst>
                                          <p:attrName>style.visibility</p:attrName>
                                        </p:attrNameLst>
                                      </p:cBhvr>
                                      <p:to>
                                        <p:strVal val="visible"/>
                                      </p:to>
                                    </p:set>
                                    <p:animEffect transition="in" filter="wipe(left)">
                                      <p:cBhvr>
                                        <p:cTn id="7" dur="500"/>
                                        <p:tgtEl>
                                          <p:spTgt spid="768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rmAutofit lnSpcReduction="10000"/>
          </a:bodyPr>
          <a:lstStyle/>
          <a:p>
            <a:pPr>
              <a:defRPr/>
            </a:pPr>
            <a:fld id="{ADEBE8CD-02CF-46E4-AD23-814950A674E9}" type="slidenum">
              <a:rPr lang="en-US"/>
              <a:pPr>
                <a:defRPr/>
              </a:pPr>
              <a:t>14</a:t>
            </a:fld>
            <a:endParaRPr lang="en-US" dirty="0"/>
          </a:p>
        </p:txBody>
      </p:sp>
      <p:sp>
        <p:nvSpPr>
          <p:cNvPr id="76804" name="Rectangle 4"/>
          <p:cNvSpPr>
            <a:spLocks noGrp="1" noChangeArrowheads="1"/>
          </p:cNvSpPr>
          <p:nvPr>
            <p:ph type="title" idx="4294967295"/>
          </p:nvPr>
        </p:nvSpPr>
        <p:spPr>
          <a:xfrm>
            <a:off x="473670" y="171450"/>
            <a:ext cx="8229600" cy="342900"/>
          </a:xfrm>
          <a:prstGeom prst="rect">
            <a:avLst/>
          </a:prstGeom>
        </p:spPr>
        <p:txBody>
          <a:bodyPr lIns="0" tIns="0" rIns="0" bIns="0" anchor="ctr" anchorCtr="1">
            <a:normAutofit fontScale="90000"/>
          </a:bodyPr>
          <a:lstStyle/>
          <a:p>
            <a:pPr eaLnBrk="1" hangingPunct="1">
              <a:defRPr/>
            </a:pPr>
            <a:r>
              <a:rPr lang="en-US" dirty="0" smtClean="0">
                <a:solidFill>
                  <a:schemeClr val="tx1"/>
                </a:solidFill>
                <a:latin typeface="Arial" charset="0"/>
                <a:ea typeface="+mj-ea"/>
                <a:cs typeface="+mj-cs"/>
              </a:rPr>
              <a:t>Other Factors</a:t>
            </a:r>
            <a:endParaRPr lang="en-US" dirty="0">
              <a:solidFill>
                <a:schemeClr val="tx1"/>
              </a:solidFill>
              <a:latin typeface="Arial" charset="0"/>
              <a:ea typeface="+mj-ea"/>
              <a:cs typeface="+mj-cs"/>
            </a:endParaRPr>
          </a:p>
        </p:txBody>
      </p:sp>
      <p:sp>
        <p:nvSpPr>
          <p:cNvPr id="76805" name="Text Box 5"/>
          <p:cNvSpPr txBox="1">
            <a:spLocks noChangeArrowheads="1"/>
          </p:cNvSpPr>
          <p:nvPr/>
        </p:nvSpPr>
        <p:spPr bwMode="auto">
          <a:xfrm>
            <a:off x="381000" y="1281535"/>
            <a:ext cx="8458200" cy="3077766"/>
          </a:xfrm>
          <a:prstGeom prst="rect">
            <a:avLst/>
          </a:prstGeom>
          <a:noFill/>
          <a:ln w="9525">
            <a:noFill/>
            <a:miter lim="800000"/>
            <a:headEnd/>
            <a:tailEnd/>
          </a:ln>
        </p:spPr>
        <p:txBody>
          <a:bodyPr>
            <a:spAutoFit/>
          </a:bodyPr>
          <a:lstStyle/>
          <a:p>
            <a:pPr algn="ctr" eaLnBrk="0" hangingPunct="0">
              <a:spcBef>
                <a:spcPts val="1200"/>
              </a:spcBef>
            </a:pPr>
            <a:r>
              <a:rPr lang="en-US" altLang="en-US" sz="2800" dirty="0" smtClean="0">
                <a:latin typeface="Arial" pitchFamily="34" charset="0"/>
              </a:rPr>
              <a:t>Yet there are </a:t>
            </a:r>
            <a:r>
              <a:rPr lang="en-US" altLang="en-US" sz="2800" dirty="0">
                <a:latin typeface="Arial" pitchFamily="34" charset="0"/>
              </a:rPr>
              <a:t>other factors important to antenna theory.  </a:t>
            </a:r>
            <a:endParaRPr lang="en-US" altLang="en-US" sz="2800" dirty="0" smtClean="0">
              <a:latin typeface="Arial" pitchFamily="34" charset="0"/>
            </a:endParaRPr>
          </a:p>
          <a:p>
            <a:pPr algn="ctr" eaLnBrk="0" hangingPunct="0">
              <a:spcBef>
                <a:spcPts val="1200"/>
              </a:spcBef>
            </a:pPr>
            <a:r>
              <a:rPr lang="en-US" altLang="en-US" sz="2800" dirty="0" smtClean="0">
                <a:latin typeface="Arial" pitchFamily="34" charset="0"/>
              </a:rPr>
              <a:t>Primary among these are:</a:t>
            </a:r>
          </a:p>
          <a:p>
            <a:pPr algn="ctr" eaLnBrk="0" hangingPunct="0">
              <a:spcBef>
                <a:spcPts val="1200"/>
              </a:spcBef>
            </a:pPr>
            <a:r>
              <a:rPr lang="en-US" altLang="en-US" sz="4000" dirty="0" smtClean="0">
                <a:latin typeface="Arial" pitchFamily="34" charset="0"/>
              </a:rPr>
              <a:t>Impedance</a:t>
            </a:r>
          </a:p>
          <a:p>
            <a:pPr algn="ctr" eaLnBrk="0" hangingPunct="0">
              <a:spcBef>
                <a:spcPts val="1200"/>
              </a:spcBef>
            </a:pPr>
            <a:r>
              <a:rPr lang="en-US" altLang="en-US" sz="4000" dirty="0" smtClean="0">
                <a:latin typeface="Arial" pitchFamily="34" charset="0"/>
              </a:rPr>
              <a:t>Capacitance</a:t>
            </a:r>
            <a:endParaRPr lang="en-US" altLang="en-US" sz="4000" dirty="0">
              <a:latin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xEl>
                                              <p:pRg st="0" end="0"/>
                                            </p:txEl>
                                          </p:spTgt>
                                        </p:tgtEl>
                                        <p:attrNameLst>
                                          <p:attrName>style.visibility</p:attrName>
                                        </p:attrNameLst>
                                      </p:cBhvr>
                                      <p:to>
                                        <p:strVal val="visible"/>
                                      </p:to>
                                    </p:set>
                                    <p:animEffect transition="in" filter="wipe(left)">
                                      <p:cBhvr>
                                        <p:cTn id="7" dur="500"/>
                                        <p:tgtEl>
                                          <p:spTgt spid="76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6805">
                                            <p:txEl>
                                              <p:pRg st="1" end="1"/>
                                            </p:txEl>
                                          </p:spTgt>
                                        </p:tgtEl>
                                        <p:attrNameLst>
                                          <p:attrName>style.visibility</p:attrName>
                                        </p:attrNameLst>
                                      </p:cBhvr>
                                      <p:to>
                                        <p:strVal val="visible"/>
                                      </p:to>
                                    </p:set>
                                    <p:animEffect transition="in" filter="wipe(left)">
                                      <p:cBhvr>
                                        <p:cTn id="12" dur="500"/>
                                        <p:tgtEl>
                                          <p:spTgt spid="768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6805">
                                            <p:txEl>
                                              <p:pRg st="2" end="2"/>
                                            </p:txEl>
                                          </p:spTgt>
                                        </p:tgtEl>
                                        <p:attrNameLst>
                                          <p:attrName>style.visibility</p:attrName>
                                        </p:attrNameLst>
                                      </p:cBhvr>
                                      <p:to>
                                        <p:strVal val="visible"/>
                                      </p:to>
                                    </p:set>
                                    <p:animEffect transition="in" filter="wipe(left)">
                                      <p:cBhvr>
                                        <p:cTn id="17" dur="500"/>
                                        <p:tgtEl>
                                          <p:spTgt spid="768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6805">
                                            <p:txEl>
                                              <p:pRg st="3" end="3"/>
                                            </p:txEl>
                                          </p:spTgt>
                                        </p:tgtEl>
                                        <p:attrNameLst>
                                          <p:attrName>style.visibility</p:attrName>
                                        </p:attrNameLst>
                                      </p:cBhvr>
                                      <p:to>
                                        <p:strVal val="visible"/>
                                      </p:to>
                                    </p:set>
                                    <p:animEffect transition="in" filter="wipe(left)">
                                      <p:cBhvr>
                                        <p:cTn id="22" dur="500"/>
                                        <p:tgtEl>
                                          <p:spTgt spid="768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rmAutofit lnSpcReduction="10000"/>
          </a:bodyPr>
          <a:lstStyle/>
          <a:p>
            <a:pPr>
              <a:defRPr/>
            </a:pPr>
            <a:fld id="{D1961618-E833-4FD9-891A-BE8794DF7BCB}" type="slidenum">
              <a:rPr lang="en-US"/>
              <a:pPr>
                <a:defRPr/>
              </a:pPr>
              <a:t>15</a:t>
            </a:fld>
            <a:endParaRPr lang="en-US"/>
          </a:p>
        </p:txBody>
      </p:sp>
      <p:sp>
        <p:nvSpPr>
          <p:cNvPr id="76804" name="Rectangle 4"/>
          <p:cNvSpPr>
            <a:spLocks noGrp="1" noChangeArrowheads="1"/>
          </p:cNvSpPr>
          <p:nvPr>
            <p:ph type="title" idx="4294967295"/>
          </p:nvPr>
        </p:nvSpPr>
        <p:spPr>
          <a:xfrm>
            <a:off x="440730" y="171450"/>
            <a:ext cx="8229600" cy="342900"/>
          </a:xfrm>
          <a:prstGeom prst="rect">
            <a:avLst/>
          </a:prstGeom>
        </p:spPr>
        <p:txBody>
          <a:bodyPr lIns="0" tIns="0" rIns="0" bIns="0" anchor="ctr" anchorCtr="1">
            <a:normAutofit fontScale="90000"/>
          </a:bodyPr>
          <a:lstStyle/>
          <a:p>
            <a:pPr eaLnBrk="1" hangingPunct="1">
              <a:defRPr/>
            </a:pPr>
            <a:r>
              <a:rPr lang="en-US" dirty="0" smtClean="0">
                <a:solidFill>
                  <a:schemeClr val="tx1"/>
                </a:solidFill>
                <a:latin typeface="Arial" charset="0"/>
                <a:ea typeface="+mj-ea"/>
                <a:cs typeface="+mj-cs"/>
              </a:rPr>
              <a:t>Impedance</a:t>
            </a:r>
            <a:endParaRPr lang="en-US" dirty="0">
              <a:solidFill>
                <a:schemeClr val="tx1"/>
              </a:solidFill>
              <a:latin typeface="Arial" charset="0"/>
              <a:ea typeface="+mj-ea"/>
              <a:cs typeface="+mj-cs"/>
            </a:endParaRPr>
          </a:p>
        </p:txBody>
      </p:sp>
      <p:sp>
        <p:nvSpPr>
          <p:cNvPr id="76805" name="Text Box 5"/>
          <p:cNvSpPr txBox="1">
            <a:spLocks noChangeArrowheads="1"/>
          </p:cNvSpPr>
          <p:nvPr/>
        </p:nvSpPr>
        <p:spPr bwMode="auto">
          <a:xfrm>
            <a:off x="457200" y="927945"/>
            <a:ext cx="8229600" cy="2708434"/>
          </a:xfrm>
          <a:prstGeom prst="rect">
            <a:avLst/>
          </a:prstGeom>
          <a:noFill/>
          <a:ln w="9525">
            <a:noFill/>
            <a:miter lim="800000"/>
            <a:headEnd/>
            <a:tailEnd/>
          </a:ln>
        </p:spPr>
        <p:txBody>
          <a:bodyPr>
            <a:spAutoFit/>
          </a:bodyPr>
          <a:lstStyle/>
          <a:p>
            <a:pPr eaLnBrk="0" hangingPunct="0">
              <a:spcBef>
                <a:spcPts val="1200"/>
              </a:spcBef>
            </a:pPr>
            <a:r>
              <a:rPr lang="en-US" altLang="en-US" sz="2000" dirty="0" smtClean="0">
                <a:latin typeface="Arial" pitchFamily="34" charset="0"/>
              </a:rPr>
              <a:t>Can be thought of as “AC Resistance” </a:t>
            </a:r>
          </a:p>
          <a:p>
            <a:pPr eaLnBrk="0" hangingPunct="0">
              <a:spcBef>
                <a:spcPts val="1200"/>
              </a:spcBef>
            </a:pPr>
            <a:r>
              <a:rPr lang="en-US" altLang="en-US" sz="2000" dirty="0" smtClean="0">
                <a:latin typeface="Arial" pitchFamily="34" charset="0"/>
              </a:rPr>
              <a:t>All </a:t>
            </a:r>
            <a:r>
              <a:rPr lang="en-US" altLang="en-US" sz="2000" dirty="0">
                <a:latin typeface="Arial" pitchFamily="34" charset="0"/>
              </a:rPr>
              <a:t>antennas have impedance at a given frequency.</a:t>
            </a:r>
          </a:p>
          <a:p>
            <a:pPr eaLnBrk="0" hangingPunct="0">
              <a:spcBef>
                <a:spcPts val="1200"/>
              </a:spcBef>
            </a:pPr>
            <a:r>
              <a:rPr lang="en-US" altLang="en-US" sz="2000" dirty="0">
                <a:latin typeface="Arial" pitchFamily="34" charset="0"/>
              </a:rPr>
              <a:t>Antenna impedance varies with conductor arrangement, signal frequency, height above ground, conductor diameter, nearby objects, and connecting wires (</a:t>
            </a:r>
            <a:r>
              <a:rPr lang="en-US" altLang="en-US" sz="2000" dirty="0" err="1">
                <a:latin typeface="Arial" pitchFamily="34" charset="0"/>
              </a:rPr>
              <a:t>feedline</a:t>
            </a:r>
            <a:r>
              <a:rPr lang="en-US" altLang="en-US" sz="2000" dirty="0">
                <a:latin typeface="Arial" pitchFamily="34" charset="0"/>
              </a:rPr>
              <a:t>), among other things.</a:t>
            </a:r>
          </a:p>
          <a:p>
            <a:pPr eaLnBrk="0" hangingPunct="0">
              <a:spcBef>
                <a:spcPts val="1200"/>
              </a:spcBef>
            </a:pPr>
            <a:r>
              <a:rPr lang="en-US" altLang="en-US" sz="2000" dirty="0">
                <a:latin typeface="Arial" pitchFamily="34" charset="0"/>
              </a:rPr>
              <a:t>For maximum power transfer of a source to a load, the impedance of the source, load and transmission line must be the same (matched).</a:t>
            </a:r>
          </a:p>
        </p:txBody>
      </p:sp>
      <p:sp>
        <p:nvSpPr>
          <p:cNvPr id="5" name="Oval 4"/>
          <p:cNvSpPr>
            <a:spLocks noChangeArrowheads="1"/>
          </p:cNvSpPr>
          <p:nvPr/>
        </p:nvSpPr>
        <p:spPr bwMode="auto">
          <a:xfrm>
            <a:off x="2978151" y="3937397"/>
            <a:ext cx="682625" cy="513159"/>
          </a:xfrm>
          <a:prstGeom prst="ellipse">
            <a:avLst/>
          </a:prstGeom>
          <a:noFill/>
          <a:ln w="31750" algn="ctr">
            <a:solidFill>
              <a:srgbClr val="002060"/>
            </a:solidFill>
            <a:round/>
            <a:headEnd/>
            <a:tailEnd/>
          </a:ln>
          <a:effectLst>
            <a:glow rad="63500">
              <a:schemeClr val="accent1">
                <a:satMod val="175000"/>
                <a:alpha val="40000"/>
              </a:schemeClr>
            </a:glow>
          </a:effectLst>
        </p:spPr>
        <p:txBody>
          <a:bodyPr lIns="0" tIns="0" rIns="0" bIns="0" anchor="ctr" anchorCtr="1"/>
          <a:lstStyle/>
          <a:p>
            <a:pPr algn="ctr" eaLnBrk="0" hangingPunct="0"/>
            <a:r>
              <a:rPr lang="en-US" sz="6600" b="1">
                <a:solidFill>
                  <a:srgbClr val="002060"/>
                </a:solidFill>
                <a:latin typeface="Harrington" pitchFamily="82" charset="0"/>
                <a:cs typeface="Times New Roman" pitchFamily="18" charset="0"/>
              </a:rPr>
              <a:t>~</a:t>
            </a:r>
          </a:p>
        </p:txBody>
      </p:sp>
      <p:cxnSp>
        <p:nvCxnSpPr>
          <p:cNvPr id="6" name="Straight Arrow Connector 5"/>
          <p:cNvCxnSpPr>
            <a:stCxn id="5" idx="6"/>
            <a:endCxn id="28683" idx="1"/>
          </p:cNvCxnSpPr>
          <p:nvPr/>
        </p:nvCxnSpPr>
        <p:spPr bwMode="auto">
          <a:xfrm>
            <a:off x="3660778" y="4194572"/>
            <a:ext cx="2049463" cy="0"/>
          </a:xfrm>
          <a:prstGeom prst="straightConnector1">
            <a:avLst/>
          </a:prstGeom>
          <a:solidFill>
            <a:schemeClr val="accent1"/>
          </a:solidFill>
          <a:ln w="31750" cap="flat" cmpd="sng" algn="ctr">
            <a:solidFill>
              <a:srgbClr val="002060"/>
            </a:solidFill>
            <a:prstDash val="solid"/>
            <a:round/>
            <a:headEnd type="none" w="med" len="med"/>
            <a:tailEnd type="triangle" w="lg" len="lg"/>
          </a:ln>
          <a:effectLst>
            <a:glow rad="63500">
              <a:schemeClr val="accent1">
                <a:satMod val="175000"/>
                <a:alpha val="40000"/>
              </a:schemeClr>
            </a:glo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7" name="Group 6"/>
          <p:cNvGrpSpPr>
            <a:grpSpLocks/>
          </p:cNvGrpSpPr>
          <p:nvPr/>
        </p:nvGrpSpPr>
        <p:grpSpPr bwMode="auto">
          <a:xfrm>
            <a:off x="5710241" y="3937397"/>
            <a:ext cx="682625" cy="513159"/>
            <a:chOff x="5482740" y="2442365"/>
            <a:chExt cx="683055" cy="683055"/>
          </a:xfrm>
          <a:effectLst>
            <a:glow rad="63500">
              <a:schemeClr val="accent1">
                <a:satMod val="175000"/>
                <a:alpha val="40000"/>
              </a:schemeClr>
            </a:glow>
          </a:effectLst>
        </p:grpSpPr>
        <p:sp>
          <p:nvSpPr>
            <p:cNvPr id="28683" name="Rectangle 7"/>
            <p:cNvSpPr>
              <a:spLocks noChangeArrowheads="1"/>
            </p:cNvSpPr>
            <p:nvPr/>
          </p:nvSpPr>
          <p:spPr bwMode="auto">
            <a:xfrm>
              <a:off x="5482740" y="2442365"/>
              <a:ext cx="683055" cy="683055"/>
            </a:xfrm>
            <a:prstGeom prst="rect">
              <a:avLst/>
            </a:prstGeom>
            <a:noFill/>
            <a:ln w="31750" algn="ctr">
              <a:solidFill>
                <a:srgbClr val="002060"/>
              </a:solidFill>
              <a:round/>
              <a:headEnd/>
              <a:tailEnd/>
            </a:ln>
          </p:spPr>
          <p:txBody>
            <a:bodyPr lIns="0" tIns="0" rIns="0" bIns="0" anchor="ctr" anchorCtr="1"/>
            <a:lstStyle/>
            <a:p>
              <a:pPr algn="ctr" eaLnBrk="0" hangingPunct="0"/>
              <a:endParaRPr lang="en-US" sz="2400">
                <a:solidFill>
                  <a:srgbClr val="002060"/>
                </a:solidFill>
                <a:latin typeface="Arial Narrow" pitchFamily="34" charset="0"/>
                <a:cs typeface="Times New Roman" pitchFamily="18" charset="0"/>
              </a:endParaRPr>
            </a:p>
          </p:txBody>
        </p:sp>
        <p:pic>
          <p:nvPicPr>
            <p:cNvPr id="9" name="Picture 2" descr="C:\Users\jpeisker\AppData\Local\Microsoft\Windows\Temporary Internet Files\Content.IE5\FXADL8S5\resistor_symbol_postcard-p239364406232875626qibm_400[1].jpg"/>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 xmlns:a14="http://schemas.microsoft.com/office/drawing/2010/main" val="0"/>
                </a:ext>
              </a:extLst>
            </a:blip>
            <a:srcRect l="16629" t="22424" r="15708" b="24333"/>
            <a:stretch/>
          </p:blipFill>
          <p:spPr bwMode="auto">
            <a:xfrm>
              <a:off x="5553569" y="2594155"/>
              <a:ext cx="536331" cy="42203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0" name="TextBox 9"/>
          <p:cNvSpPr txBox="1"/>
          <p:nvPr/>
        </p:nvSpPr>
        <p:spPr>
          <a:xfrm>
            <a:off x="3889375" y="4279107"/>
            <a:ext cx="1441450" cy="398860"/>
          </a:xfrm>
          <a:prstGeom prst="rect">
            <a:avLst/>
          </a:prstGeom>
          <a:solidFill>
            <a:schemeClr val="bg1">
              <a:lumMod val="85000"/>
            </a:schemeClr>
          </a:solidFill>
        </p:spPr>
        <p:txBody>
          <a:bodyPr lIns="0" tIns="0" rIns="0" bIns="0" anchor="ctr" anchorCtr="1"/>
          <a:lstStyle/>
          <a:p>
            <a:pPr algn="ctr" eaLnBrk="0" hangingPunct="0">
              <a:defRPr/>
            </a:pPr>
            <a:r>
              <a:rPr lang="en-US" sz="1600" dirty="0">
                <a:cs typeface="+mn-cs"/>
              </a:rPr>
              <a:t>Transmission Line</a:t>
            </a:r>
          </a:p>
        </p:txBody>
      </p:sp>
      <p:sp>
        <p:nvSpPr>
          <p:cNvPr id="11" name="TextBox 10"/>
          <p:cNvSpPr txBox="1"/>
          <p:nvPr/>
        </p:nvSpPr>
        <p:spPr>
          <a:xfrm>
            <a:off x="1916116" y="3995739"/>
            <a:ext cx="909637" cy="397669"/>
          </a:xfrm>
          <a:prstGeom prst="rect">
            <a:avLst/>
          </a:prstGeom>
          <a:solidFill>
            <a:schemeClr val="bg1">
              <a:lumMod val="85000"/>
            </a:schemeClr>
          </a:solidFill>
          <a:effectLst>
            <a:glow rad="63500">
              <a:schemeClr val="accent1">
                <a:satMod val="175000"/>
                <a:alpha val="40000"/>
              </a:schemeClr>
            </a:glow>
          </a:effectLst>
        </p:spPr>
        <p:txBody>
          <a:bodyPr lIns="0" tIns="0" rIns="0" bIns="0" anchor="ctr" anchorCtr="1"/>
          <a:lstStyle/>
          <a:p>
            <a:pPr algn="ctr" eaLnBrk="0" hangingPunct="0">
              <a:defRPr/>
            </a:pPr>
            <a:r>
              <a:rPr lang="en-US" sz="1600" dirty="0">
                <a:cs typeface="+mn-cs"/>
              </a:rPr>
              <a:t>Signal Source</a:t>
            </a:r>
          </a:p>
        </p:txBody>
      </p:sp>
      <p:sp>
        <p:nvSpPr>
          <p:cNvPr id="12" name="TextBox 11"/>
          <p:cNvSpPr txBox="1"/>
          <p:nvPr/>
        </p:nvSpPr>
        <p:spPr>
          <a:xfrm>
            <a:off x="6583366" y="3995739"/>
            <a:ext cx="720725" cy="397669"/>
          </a:xfrm>
          <a:prstGeom prst="rect">
            <a:avLst/>
          </a:prstGeom>
          <a:solidFill>
            <a:schemeClr val="bg1">
              <a:lumMod val="85000"/>
            </a:schemeClr>
          </a:solidFill>
          <a:effectLst>
            <a:glow rad="63500">
              <a:schemeClr val="accent1">
                <a:satMod val="175000"/>
                <a:alpha val="40000"/>
              </a:schemeClr>
            </a:glow>
          </a:effectLst>
        </p:spPr>
        <p:txBody>
          <a:bodyPr lIns="0" tIns="0" rIns="0" bIns="0" anchor="ctr" anchorCtr="1"/>
          <a:lstStyle/>
          <a:p>
            <a:pPr algn="ctr" eaLnBrk="0" hangingPunct="0">
              <a:defRPr/>
            </a:pPr>
            <a:r>
              <a:rPr lang="en-US" sz="1600" dirty="0">
                <a:cs typeface="+mn-cs"/>
              </a:rPr>
              <a:t>Load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xEl>
                                              <p:pRg st="2" end="2"/>
                                            </p:txEl>
                                          </p:spTgt>
                                        </p:tgtEl>
                                        <p:attrNameLst>
                                          <p:attrName>style.visibility</p:attrName>
                                        </p:attrNameLst>
                                      </p:cBhvr>
                                      <p:to>
                                        <p:strVal val="visible"/>
                                      </p:to>
                                    </p:set>
                                    <p:animEffect transition="in" filter="wipe(left)">
                                      <p:cBhvr>
                                        <p:cTn id="7" dur="500"/>
                                        <p:tgtEl>
                                          <p:spTgt spid="7680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6805">
                                            <p:txEl>
                                              <p:pRg st="3" end="3"/>
                                            </p:txEl>
                                          </p:spTgt>
                                        </p:tgtEl>
                                        <p:attrNameLst>
                                          <p:attrName>style.visibility</p:attrName>
                                        </p:attrNameLst>
                                      </p:cBhvr>
                                      <p:to>
                                        <p:strVal val="visible"/>
                                      </p:to>
                                    </p:set>
                                    <p:animEffect transition="in" filter="wipe(left)">
                                      <p:cBhvr>
                                        <p:cTn id="12" dur="500"/>
                                        <p:tgtEl>
                                          <p:spTgt spid="7680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42"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55F6F7C1-8029-4BB2-A57F-2FC36DD0A47E}" type="slidenum">
              <a:rPr lang="en-US"/>
              <a:pPr>
                <a:defRPr/>
              </a:pPr>
              <a:t>16</a:t>
            </a:fld>
            <a:endParaRPr lang="en-US"/>
          </a:p>
        </p:txBody>
      </p:sp>
      <p:sp>
        <p:nvSpPr>
          <p:cNvPr id="76804" name="Rectangle 4"/>
          <p:cNvSpPr>
            <a:spLocks noGrp="1" noChangeArrowheads="1"/>
          </p:cNvSpPr>
          <p:nvPr>
            <p:ph type="title" idx="4294967295"/>
          </p:nvPr>
        </p:nvSpPr>
        <p:spPr>
          <a:xfrm>
            <a:off x="440730" y="171450"/>
            <a:ext cx="8229600" cy="342900"/>
          </a:xfrm>
          <a:prstGeom prst="rect">
            <a:avLst/>
          </a:prstGeom>
        </p:spPr>
        <p:txBody>
          <a:bodyPr lIns="0" tIns="0" rIns="0" bIns="0" anchor="ctr" anchorCtr="1">
            <a:normAutofit fontScale="90000"/>
          </a:bodyPr>
          <a:lstStyle/>
          <a:p>
            <a:pPr eaLnBrk="1" hangingPunct="1">
              <a:defRPr/>
            </a:pPr>
            <a:r>
              <a:rPr lang="en-US" dirty="0" smtClean="0">
                <a:solidFill>
                  <a:schemeClr val="tx1"/>
                </a:solidFill>
                <a:latin typeface="Arial" charset="0"/>
                <a:ea typeface="+mj-ea"/>
                <a:cs typeface="+mj-cs"/>
              </a:rPr>
              <a:t>Impedance</a:t>
            </a:r>
            <a:endParaRPr lang="en-US" dirty="0">
              <a:solidFill>
                <a:schemeClr val="tx1"/>
              </a:solidFill>
              <a:latin typeface="Arial" charset="0"/>
              <a:ea typeface="+mj-ea"/>
              <a:cs typeface="+mj-cs"/>
            </a:endParaRPr>
          </a:p>
        </p:txBody>
      </p:sp>
      <p:sp>
        <p:nvSpPr>
          <p:cNvPr id="76805" name="Text Box 5"/>
          <p:cNvSpPr txBox="1">
            <a:spLocks noChangeArrowheads="1"/>
          </p:cNvSpPr>
          <p:nvPr/>
        </p:nvSpPr>
        <p:spPr bwMode="auto">
          <a:xfrm>
            <a:off x="457200" y="826165"/>
            <a:ext cx="8229600" cy="3724096"/>
          </a:xfrm>
          <a:prstGeom prst="rect">
            <a:avLst/>
          </a:prstGeom>
          <a:noFill/>
          <a:ln w="9525">
            <a:noFill/>
            <a:miter lim="800000"/>
            <a:headEnd/>
            <a:tailEnd/>
          </a:ln>
        </p:spPr>
        <p:txBody>
          <a:bodyPr>
            <a:spAutoFit/>
          </a:bodyPr>
          <a:lstStyle/>
          <a:p>
            <a:pPr eaLnBrk="0" hangingPunct="0">
              <a:spcBef>
                <a:spcPts val="1200"/>
              </a:spcBef>
            </a:pPr>
            <a:r>
              <a:rPr lang="en-US" altLang="en-US" sz="2400" dirty="0">
                <a:latin typeface="Arial" pitchFamily="34" charset="0"/>
              </a:rPr>
              <a:t>In an antenna system these three impedances are matched as closely as possible over a specified range of frequencies. </a:t>
            </a:r>
          </a:p>
          <a:p>
            <a:pPr eaLnBrk="0" hangingPunct="0">
              <a:spcBef>
                <a:spcPts val="1200"/>
              </a:spcBef>
            </a:pPr>
            <a:r>
              <a:rPr lang="en-US" altLang="en-US" sz="2400" dirty="0">
                <a:latin typeface="Arial" pitchFamily="34" charset="0"/>
              </a:rPr>
              <a:t>When there is an impedance mismatch, some of the signal is reflected back to the source.  Of course, the impedance there doesn’t match so part of the reflected signal is reflected back again.</a:t>
            </a:r>
          </a:p>
          <a:p>
            <a:pPr eaLnBrk="0" hangingPunct="0">
              <a:spcBef>
                <a:spcPts val="1200"/>
              </a:spcBef>
            </a:pPr>
            <a:r>
              <a:rPr lang="en-US" altLang="en-US" sz="2400" dirty="0">
                <a:latin typeface="Arial" pitchFamily="34" charset="0"/>
              </a:rPr>
              <a:t>And so on: back and forth until the signal is attenuated into oblivion, losing part of its energy all the way</a:t>
            </a:r>
            <a:r>
              <a:rPr lang="en-US" altLang="en-US" sz="2400" dirty="0" smtClean="0">
                <a:latin typeface="Arial" pitchFamily="34" charset="0"/>
              </a:rPr>
              <a:t>.</a:t>
            </a:r>
            <a:endParaRPr lang="en-US" altLang="en-US" sz="2400" dirty="0">
              <a:latin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6805">
                                            <p:txEl>
                                              <p:pRg st="1" end="1"/>
                                            </p:txEl>
                                          </p:spTgt>
                                        </p:tgtEl>
                                        <p:attrNameLst>
                                          <p:attrName>style.visibility</p:attrName>
                                        </p:attrNameLst>
                                      </p:cBhvr>
                                      <p:to>
                                        <p:strVal val="visible"/>
                                      </p:to>
                                    </p:set>
                                    <p:anim calcmode="lin" valueType="num">
                                      <p:cBhvr additive="base">
                                        <p:cTn id="7" dur="500" fill="hold"/>
                                        <p:tgtEl>
                                          <p:spTgt spid="7680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6805">
                                            <p:txEl>
                                              <p:pRg st="2" end="2"/>
                                            </p:txEl>
                                          </p:spTgt>
                                        </p:tgtEl>
                                        <p:attrNameLst>
                                          <p:attrName>style.visibility</p:attrName>
                                        </p:attrNameLst>
                                      </p:cBhvr>
                                      <p:to>
                                        <p:strVal val="visible"/>
                                      </p:to>
                                    </p:set>
                                    <p:anim calcmode="lin" valueType="num">
                                      <p:cBhvr additive="base">
                                        <p:cTn id="13" dur="500" fill="hold"/>
                                        <p:tgtEl>
                                          <p:spTgt spid="7680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0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9052E35-EB07-4844-A08B-3AD6B7698FF6}" type="slidenum">
              <a:rPr lang="en-US"/>
              <a:pPr>
                <a:defRPr/>
              </a:pPr>
              <a:t>17</a:t>
            </a:fld>
            <a:endParaRPr lang="en-US"/>
          </a:p>
        </p:txBody>
      </p:sp>
      <p:sp>
        <p:nvSpPr>
          <p:cNvPr id="76804" name="Rectangle 4"/>
          <p:cNvSpPr>
            <a:spLocks noGrp="1" noChangeArrowheads="1"/>
          </p:cNvSpPr>
          <p:nvPr>
            <p:ph type="title" idx="4294967295"/>
          </p:nvPr>
        </p:nvSpPr>
        <p:spPr>
          <a:xfrm>
            <a:off x="440730" y="171450"/>
            <a:ext cx="8229600" cy="342900"/>
          </a:xfrm>
          <a:prstGeom prst="rect">
            <a:avLst/>
          </a:prstGeom>
        </p:spPr>
        <p:txBody>
          <a:bodyPr lIns="0" tIns="0" rIns="0" bIns="0" anchor="ctr" anchorCtr="1">
            <a:normAutofit fontScale="90000"/>
          </a:bodyPr>
          <a:lstStyle/>
          <a:p>
            <a:pPr eaLnBrk="1" hangingPunct="1">
              <a:defRPr/>
            </a:pPr>
            <a:r>
              <a:rPr lang="en-US" dirty="0" smtClean="0">
                <a:solidFill>
                  <a:schemeClr val="tx1"/>
                </a:solidFill>
                <a:latin typeface="Arial" charset="0"/>
                <a:ea typeface="+mj-ea"/>
                <a:cs typeface="+mj-cs"/>
              </a:rPr>
              <a:t>Impedance</a:t>
            </a:r>
            <a:endParaRPr lang="en-US" dirty="0">
              <a:solidFill>
                <a:schemeClr val="tx1"/>
              </a:solidFill>
              <a:latin typeface="Arial" charset="0"/>
              <a:ea typeface="+mj-ea"/>
              <a:cs typeface="+mj-cs"/>
            </a:endParaRPr>
          </a:p>
        </p:txBody>
      </p:sp>
      <p:sp>
        <p:nvSpPr>
          <p:cNvPr id="76805" name="Text Box 5"/>
          <p:cNvSpPr txBox="1">
            <a:spLocks noChangeArrowheads="1"/>
          </p:cNvSpPr>
          <p:nvPr/>
        </p:nvSpPr>
        <p:spPr bwMode="auto">
          <a:xfrm>
            <a:off x="457200" y="1180112"/>
            <a:ext cx="8229600" cy="2985433"/>
          </a:xfrm>
          <a:prstGeom prst="rect">
            <a:avLst/>
          </a:prstGeom>
          <a:noFill/>
          <a:ln w="9525">
            <a:noFill/>
            <a:miter lim="800000"/>
            <a:headEnd/>
            <a:tailEnd/>
          </a:ln>
        </p:spPr>
        <p:txBody>
          <a:bodyPr>
            <a:spAutoFit/>
          </a:bodyPr>
          <a:lstStyle/>
          <a:p>
            <a:pPr eaLnBrk="0" hangingPunct="0">
              <a:spcBef>
                <a:spcPts val="1200"/>
              </a:spcBef>
            </a:pPr>
            <a:r>
              <a:rPr lang="en-US" altLang="en-US" sz="2400" dirty="0">
                <a:latin typeface="Arial" pitchFamily="34" charset="0"/>
              </a:rPr>
              <a:t>Matching antenna impedance seems obvious when transmitting, since you want all of your transmitter power to be radiated from the antenna</a:t>
            </a:r>
            <a:r>
              <a:rPr lang="en-US" altLang="en-US" sz="2400" dirty="0" smtClean="0">
                <a:latin typeface="Arial" pitchFamily="34" charset="0"/>
              </a:rPr>
              <a:t>.</a:t>
            </a:r>
          </a:p>
          <a:p>
            <a:pPr eaLnBrk="0" hangingPunct="0">
              <a:spcBef>
                <a:spcPts val="1200"/>
              </a:spcBef>
            </a:pPr>
            <a:endParaRPr lang="en-US" altLang="en-US" sz="2400" dirty="0">
              <a:latin typeface="Arial" pitchFamily="34" charset="0"/>
            </a:endParaRPr>
          </a:p>
          <a:p>
            <a:pPr eaLnBrk="0" hangingPunct="0">
              <a:spcBef>
                <a:spcPts val="1200"/>
              </a:spcBef>
            </a:pPr>
            <a:r>
              <a:rPr lang="en-US" altLang="en-US" sz="2400" dirty="0">
                <a:latin typeface="Arial" pitchFamily="34" charset="0"/>
              </a:rPr>
              <a:t>But it also works in </a:t>
            </a:r>
            <a:r>
              <a:rPr lang="en-US" altLang="en-US" sz="2400" dirty="0" smtClean="0">
                <a:latin typeface="Arial" pitchFamily="34" charset="0"/>
              </a:rPr>
              <a:t>reverse.  </a:t>
            </a:r>
            <a:r>
              <a:rPr lang="en-US" altLang="en-US" sz="2400" dirty="0">
                <a:latin typeface="Arial" pitchFamily="34" charset="0"/>
              </a:rPr>
              <a:t>When receiving, signal strength is also maximized by properly matched impedances</a:t>
            </a:r>
            <a:r>
              <a:rPr lang="en-US" altLang="en-US" sz="2400" dirty="0" smtClean="0">
                <a:latin typeface="Arial" pitchFamily="34" charset="0"/>
              </a:rPr>
              <a:t>.</a:t>
            </a:r>
            <a:endParaRPr lang="en-US" altLang="en-US" sz="2400" dirty="0">
              <a:latin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xEl>
                                              <p:pRg st="2" end="2"/>
                                            </p:txEl>
                                          </p:spTgt>
                                        </p:tgtEl>
                                        <p:attrNameLst>
                                          <p:attrName>style.visibility</p:attrName>
                                        </p:attrNameLst>
                                      </p:cBhvr>
                                      <p:to>
                                        <p:strVal val="visible"/>
                                      </p:to>
                                    </p:set>
                                    <p:animEffect transition="in" filter="wipe(left)">
                                      <p:cBhvr>
                                        <p:cTn id="7" dur="500"/>
                                        <p:tgtEl>
                                          <p:spTgt spid="768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CF2AA27-5E49-45FD-A004-147ACBC7063F}" type="slidenum">
              <a:rPr lang="en-US"/>
              <a:pPr>
                <a:defRPr/>
              </a:pPr>
              <a:t>18</a:t>
            </a:fld>
            <a:endParaRPr lang="en-US"/>
          </a:p>
        </p:txBody>
      </p:sp>
      <p:sp>
        <p:nvSpPr>
          <p:cNvPr id="76804" name="Rectangle 4"/>
          <p:cNvSpPr>
            <a:spLocks noGrp="1" noChangeArrowheads="1"/>
          </p:cNvSpPr>
          <p:nvPr>
            <p:ph type="title" idx="4294967295"/>
          </p:nvPr>
        </p:nvSpPr>
        <p:spPr>
          <a:xfrm>
            <a:off x="473670" y="171450"/>
            <a:ext cx="8229600" cy="342900"/>
          </a:xfrm>
          <a:prstGeom prst="rect">
            <a:avLst/>
          </a:prstGeom>
        </p:spPr>
        <p:txBody>
          <a:bodyPr lIns="0" tIns="0" rIns="0" bIns="0" anchor="ctr" anchorCtr="1">
            <a:normAutofit fontScale="90000"/>
          </a:bodyPr>
          <a:lstStyle/>
          <a:p>
            <a:pPr eaLnBrk="1" hangingPunct="1">
              <a:defRPr/>
            </a:pPr>
            <a:r>
              <a:rPr lang="en-US" dirty="0" smtClean="0">
                <a:solidFill>
                  <a:schemeClr val="tx1"/>
                </a:solidFill>
                <a:latin typeface="Arial" charset="0"/>
                <a:ea typeface="+mj-ea"/>
                <a:cs typeface="+mj-cs"/>
              </a:rPr>
              <a:t>Impedance</a:t>
            </a:r>
            <a:endParaRPr lang="en-US" dirty="0">
              <a:solidFill>
                <a:schemeClr val="tx1"/>
              </a:solidFill>
              <a:latin typeface="Arial" charset="0"/>
              <a:ea typeface="+mj-ea"/>
              <a:cs typeface="+mj-cs"/>
            </a:endParaRPr>
          </a:p>
        </p:txBody>
      </p:sp>
      <p:sp>
        <p:nvSpPr>
          <p:cNvPr id="76805" name="Text Box 5"/>
          <p:cNvSpPr txBox="1">
            <a:spLocks noChangeArrowheads="1"/>
          </p:cNvSpPr>
          <p:nvPr/>
        </p:nvSpPr>
        <p:spPr bwMode="auto">
          <a:xfrm>
            <a:off x="516625" y="901015"/>
            <a:ext cx="8229600" cy="3847207"/>
          </a:xfrm>
          <a:prstGeom prst="rect">
            <a:avLst/>
          </a:prstGeom>
          <a:noFill/>
          <a:ln w="9525">
            <a:noFill/>
            <a:miter lim="800000"/>
            <a:headEnd/>
            <a:tailEnd/>
          </a:ln>
        </p:spPr>
        <p:txBody>
          <a:bodyPr>
            <a:spAutoFit/>
          </a:bodyPr>
          <a:lstStyle/>
          <a:p>
            <a:pPr eaLnBrk="0" hangingPunct="0">
              <a:spcBef>
                <a:spcPts val="1200"/>
              </a:spcBef>
            </a:pPr>
            <a:r>
              <a:rPr lang="en-US" altLang="en-US" sz="2800" dirty="0">
                <a:latin typeface="Arial" pitchFamily="34" charset="0"/>
              </a:rPr>
              <a:t>A common way for hams to quantify impedance matching is with the term Standing Wave Ratio (SWR).</a:t>
            </a:r>
          </a:p>
          <a:p>
            <a:pPr eaLnBrk="0" hangingPunct="0">
              <a:spcBef>
                <a:spcPts val="1200"/>
              </a:spcBef>
            </a:pPr>
            <a:r>
              <a:rPr lang="en-US" altLang="en-US" sz="2800" dirty="0">
                <a:latin typeface="Arial" pitchFamily="34" charset="0"/>
              </a:rPr>
              <a:t>SWR is a generalized measurement of how well matched the radio is to the antenna and </a:t>
            </a:r>
            <a:r>
              <a:rPr lang="en-US" altLang="en-US" sz="2800" dirty="0" err="1">
                <a:latin typeface="Arial" pitchFamily="34" charset="0"/>
              </a:rPr>
              <a:t>feedline</a:t>
            </a:r>
            <a:r>
              <a:rPr lang="en-US" altLang="en-US" sz="2800" dirty="0">
                <a:latin typeface="Arial" pitchFamily="34" charset="0"/>
              </a:rPr>
              <a:t>.</a:t>
            </a:r>
          </a:p>
          <a:p>
            <a:pPr eaLnBrk="0" hangingPunct="0">
              <a:spcBef>
                <a:spcPts val="1200"/>
              </a:spcBef>
            </a:pPr>
            <a:r>
              <a:rPr lang="en-US" altLang="en-US" sz="2800" dirty="0">
                <a:latin typeface="Arial" pitchFamily="34" charset="0"/>
              </a:rPr>
              <a:t>SWR is quite a topic in and of </a:t>
            </a:r>
            <a:r>
              <a:rPr lang="en-US" altLang="en-US" sz="2800" dirty="0" smtClean="0">
                <a:latin typeface="Arial" pitchFamily="34" charset="0"/>
              </a:rPr>
              <a:t>itself, because the </a:t>
            </a:r>
            <a:r>
              <a:rPr lang="en-US" altLang="en-US" sz="2800" dirty="0">
                <a:latin typeface="Arial" pitchFamily="34" charset="0"/>
              </a:rPr>
              <a:t>antenna is only one contributor to </a:t>
            </a:r>
            <a:r>
              <a:rPr lang="en-US" altLang="en-US" sz="2800" dirty="0" smtClean="0">
                <a:latin typeface="Arial" pitchFamily="34" charset="0"/>
              </a:rPr>
              <a:t>SWR. We’ll take a simple look at SWR in a moment.</a:t>
            </a:r>
            <a:endParaRPr lang="en-US" altLang="en-US" sz="2800" dirty="0">
              <a:latin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xEl>
                                              <p:pRg st="1" end="1"/>
                                            </p:txEl>
                                          </p:spTgt>
                                        </p:tgtEl>
                                        <p:attrNameLst>
                                          <p:attrName>style.visibility</p:attrName>
                                        </p:attrNameLst>
                                      </p:cBhvr>
                                      <p:to>
                                        <p:strVal val="visible"/>
                                      </p:to>
                                    </p:set>
                                    <p:animEffect transition="in" filter="wipe(left)">
                                      <p:cBhvr>
                                        <p:cTn id="7" dur="500"/>
                                        <p:tgtEl>
                                          <p:spTgt spid="7680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6805">
                                            <p:txEl>
                                              <p:pRg st="2" end="2"/>
                                            </p:txEl>
                                          </p:spTgt>
                                        </p:tgtEl>
                                        <p:attrNameLst>
                                          <p:attrName>style.visibility</p:attrName>
                                        </p:attrNameLst>
                                      </p:cBhvr>
                                      <p:to>
                                        <p:strVal val="visible"/>
                                      </p:to>
                                    </p:set>
                                    <p:animEffect transition="in" filter="wipe(left)">
                                      <p:cBhvr>
                                        <p:cTn id="12" dur="500"/>
                                        <p:tgtEl>
                                          <p:spTgt spid="768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CF2AA27-5E49-45FD-A004-147ACBC7063F}" type="slidenum">
              <a:rPr lang="en-US"/>
              <a:pPr>
                <a:defRPr/>
              </a:pPr>
              <a:t>19</a:t>
            </a:fld>
            <a:endParaRPr lang="en-US"/>
          </a:p>
        </p:txBody>
      </p:sp>
      <p:sp>
        <p:nvSpPr>
          <p:cNvPr id="76804" name="Rectangle 4"/>
          <p:cNvSpPr>
            <a:spLocks noGrp="1" noChangeArrowheads="1"/>
          </p:cNvSpPr>
          <p:nvPr>
            <p:ph type="title" idx="4294967295"/>
          </p:nvPr>
        </p:nvSpPr>
        <p:spPr>
          <a:xfrm>
            <a:off x="473670" y="171450"/>
            <a:ext cx="8229600" cy="342900"/>
          </a:xfrm>
          <a:prstGeom prst="rect">
            <a:avLst/>
          </a:prstGeom>
        </p:spPr>
        <p:txBody>
          <a:bodyPr lIns="0" tIns="0" rIns="0" bIns="0" anchor="ctr" anchorCtr="1">
            <a:normAutofit fontScale="90000"/>
          </a:bodyPr>
          <a:lstStyle/>
          <a:p>
            <a:pPr eaLnBrk="1" hangingPunct="1">
              <a:defRPr/>
            </a:pPr>
            <a:r>
              <a:rPr lang="en-US" dirty="0" smtClean="0">
                <a:solidFill>
                  <a:schemeClr val="tx1"/>
                </a:solidFill>
                <a:latin typeface="Arial" charset="0"/>
                <a:ea typeface="+mj-ea"/>
                <a:cs typeface="+mj-cs"/>
              </a:rPr>
              <a:t>Capacitance</a:t>
            </a:r>
            <a:endParaRPr lang="en-US" dirty="0">
              <a:solidFill>
                <a:schemeClr val="tx1"/>
              </a:solidFill>
              <a:latin typeface="Arial" charset="0"/>
              <a:ea typeface="+mj-ea"/>
              <a:cs typeface="+mj-cs"/>
            </a:endParaRPr>
          </a:p>
        </p:txBody>
      </p:sp>
      <p:sp>
        <p:nvSpPr>
          <p:cNvPr id="76805" name="Text Box 5"/>
          <p:cNvSpPr txBox="1">
            <a:spLocks noChangeArrowheads="1"/>
          </p:cNvSpPr>
          <p:nvPr/>
        </p:nvSpPr>
        <p:spPr bwMode="auto">
          <a:xfrm>
            <a:off x="516625" y="901015"/>
            <a:ext cx="8229600" cy="4339650"/>
          </a:xfrm>
          <a:prstGeom prst="rect">
            <a:avLst/>
          </a:prstGeom>
          <a:noFill/>
          <a:ln w="9525">
            <a:noFill/>
            <a:miter lim="800000"/>
            <a:headEnd/>
            <a:tailEnd/>
          </a:ln>
        </p:spPr>
        <p:txBody>
          <a:bodyPr>
            <a:spAutoFit/>
          </a:bodyPr>
          <a:lstStyle/>
          <a:p>
            <a:r>
              <a:rPr lang="en-US" sz="2000" dirty="0" smtClean="0">
                <a:latin typeface="Arial" pitchFamily="34" charset="0"/>
              </a:rPr>
              <a:t>Capacitance is a measure of how easily an object can store electric charge.</a:t>
            </a:r>
          </a:p>
          <a:p>
            <a:r>
              <a:rPr lang="en-US" sz="2000" dirty="0" smtClean="0">
                <a:latin typeface="Arial" pitchFamily="34" charset="0"/>
              </a:rPr>
              <a:t>The capacitance of an object is the ratio of the amount of charge to the potential difference between conductors.</a:t>
            </a:r>
          </a:p>
          <a:p>
            <a:endParaRPr lang="en-US" sz="2000" dirty="0" smtClean="0">
              <a:latin typeface="Arial" pitchFamily="34" charset="0"/>
            </a:endParaRPr>
          </a:p>
          <a:p>
            <a:r>
              <a:rPr lang="en-US" sz="2000" dirty="0" smtClean="0">
                <a:latin typeface="Arial" pitchFamily="34" charset="0"/>
              </a:rPr>
              <a:t>The capacitance of a capacitor is the ratio of the maximum charge that can be stored to the applied voltage across its plates.</a:t>
            </a:r>
          </a:p>
          <a:p>
            <a:endParaRPr lang="en-US" sz="2000" dirty="0" smtClean="0">
              <a:latin typeface="Arial" pitchFamily="34" charset="0"/>
            </a:endParaRPr>
          </a:p>
          <a:p>
            <a:r>
              <a:rPr lang="en-US" sz="2000" dirty="0" smtClean="0">
                <a:latin typeface="Arial" pitchFamily="34" charset="0"/>
              </a:rPr>
              <a:t>The use of a capacitor can have a big impact on the physical size of an antenna. For example, a capacitance "top hat" on a Planar Inverted F antenna can reduce the antenna size by 30% or more.</a:t>
            </a:r>
          </a:p>
          <a:p>
            <a:endParaRPr lang="en-US" dirty="0" smtClean="0">
              <a:latin typeface="Arial" pitchFamily="34" charset="0"/>
            </a:endParaRPr>
          </a:p>
          <a:p>
            <a:pPr eaLnBrk="0" hangingPunct="0">
              <a:spcBef>
                <a:spcPts val="1200"/>
              </a:spcBef>
            </a:pPr>
            <a:r>
              <a:rPr lang="en-US" altLang="en-US" sz="2800" dirty="0" smtClean="0">
                <a:latin typeface="Arial" pitchFamily="34" charset="0"/>
              </a:rPr>
              <a:t> </a:t>
            </a:r>
            <a:endParaRPr lang="en-US" altLang="en-US" sz="2800" dirty="0">
              <a:latin typeface="Arial" pitchFamily="34"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rmAutofit lnSpcReduction="10000"/>
          </a:bodyPr>
          <a:lstStyle/>
          <a:p>
            <a:pPr>
              <a:defRPr/>
            </a:pPr>
            <a:fld id="{2BF5D5DC-2F10-493A-ABD1-0E6544BBD11E}" type="slidenum">
              <a:rPr lang="en-US"/>
              <a:pPr>
                <a:defRPr/>
              </a:pPr>
              <a:t>2</a:t>
            </a:fld>
            <a:endParaRPr lang="en-US"/>
          </a:p>
        </p:txBody>
      </p:sp>
      <p:sp>
        <p:nvSpPr>
          <p:cNvPr id="76804" name="Rectangle 4"/>
          <p:cNvSpPr>
            <a:spLocks noGrp="1" noChangeArrowheads="1"/>
          </p:cNvSpPr>
          <p:nvPr>
            <p:ph type="title" idx="4294967295"/>
          </p:nvPr>
        </p:nvSpPr>
        <p:spPr>
          <a:xfrm>
            <a:off x="440730" y="407370"/>
            <a:ext cx="8229600" cy="342900"/>
          </a:xfrm>
          <a:prstGeom prst="rect">
            <a:avLst/>
          </a:prstGeom>
        </p:spPr>
        <p:txBody>
          <a:bodyPr lIns="0" tIns="0" rIns="0" bIns="0" anchor="ctr" anchorCtr="1">
            <a:normAutofit fontScale="90000"/>
          </a:bodyPr>
          <a:lstStyle/>
          <a:p>
            <a:pPr eaLnBrk="1" hangingPunct="1">
              <a:defRPr/>
            </a:pPr>
            <a:r>
              <a:rPr lang="en-US" dirty="0" smtClean="0">
                <a:solidFill>
                  <a:schemeClr val="tx1"/>
                </a:solidFill>
                <a:latin typeface="Arial" charset="0"/>
                <a:ea typeface="+mj-ea"/>
                <a:cs typeface="+mj-cs"/>
              </a:rPr>
              <a:t>Disclaimer</a:t>
            </a:r>
            <a:endParaRPr lang="en-US" dirty="0">
              <a:solidFill>
                <a:schemeClr val="tx1"/>
              </a:solidFill>
              <a:latin typeface="Arial" charset="0"/>
              <a:ea typeface="+mj-ea"/>
              <a:cs typeface="+mj-cs"/>
            </a:endParaRPr>
          </a:p>
        </p:txBody>
      </p:sp>
      <p:sp>
        <p:nvSpPr>
          <p:cNvPr id="76805" name="Text Box 5"/>
          <p:cNvSpPr txBox="1">
            <a:spLocks noChangeArrowheads="1"/>
          </p:cNvSpPr>
          <p:nvPr/>
        </p:nvSpPr>
        <p:spPr bwMode="auto">
          <a:xfrm>
            <a:off x="625460" y="1715922"/>
            <a:ext cx="7772400" cy="1538883"/>
          </a:xfrm>
          <a:prstGeom prst="rect">
            <a:avLst/>
          </a:prstGeom>
          <a:noFill/>
          <a:ln w="9525">
            <a:noFill/>
            <a:miter lim="800000"/>
            <a:headEnd/>
            <a:tailEnd/>
          </a:ln>
        </p:spPr>
        <p:txBody>
          <a:bodyPr>
            <a:spAutoFit/>
          </a:bodyPr>
          <a:lstStyle/>
          <a:p>
            <a:pPr algn="ctr" eaLnBrk="0" hangingPunct="0">
              <a:spcBef>
                <a:spcPts val="1200"/>
              </a:spcBef>
            </a:pPr>
            <a:r>
              <a:rPr lang="en-US" altLang="en-US" sz="2800" dirty="0" smtClean="0">
                <a:latin typeface="Arial" pitchFamily="34" charset="0"/>
              </a:rPr>
              <a:t>I am </a:t>
            </a:r>
            <a:r>
              <a:rPr lang="en-US" altLang="en-US" sz="2800" dirty="0">
                <a:latin typeface="Arial" pitchFamily="34" charset="0"/>
              </a:rPr>
              <a:t>not an antenna </a:t>
            </a:r>
            <a:r>
              <a:rPr lang="en-US" altLang="en-US" sz="2800" dirty="0" smtClean="0">
                <a:latin typeface="Arial" pitchFamily="34" charset="0"/>
              </a:rPr>
              <a:t>expert! </a:t>
            </a:r>
            <a:endParaRPr lang="en-US" altLang="en-US" sz="2800" dirty="0">
              <a:latin typeface="Arial" pitchFamily="34" charset="0"/>
            </a:endParaRPr>
          </a:p>
          <a:p>
            <a:pPr algn="ctr" eaLnBrk="0" hangingPunct="0">
              <a:spcBef>
                <a:spcPts val="1200"/>
              </a:spcBef>
            </a:pPr>
            <a:r>
              <a:rPr lang="en-US" altLang="en-US" sz="2800" dirty="0">
                <a:latin typeface="Arial" pitchFamily="34" charset="0"/>
              </a:rPr>
              <a:t>Information presented </a:t>
            </a:r>
            <a:r>
              <a:rPr lang="en-US" altLang="en-US" sz="2800" dirty="0" smtClean="0">
                <a:latin typeface="Arial" pitchFamily="34" charset="0"/>
              </a:rPr>
              <a:t>here has been assembled </a:t>
            </a:r>
            <a:r>
              <a:rPr lang="en-US" altLang="en-US" sz="2800" dirty="0">
                <a:latin typeface="Arial" pitchFamily="34" charset="0"/>
              </a:rPr>
              <a:t>from many different </a:t>
            </a:r>
            <a:r>
              <a:rPr lang="en-US" altLang="en-US" sz="2800" dirty="0" smtClean="0">
                <a:latin typeface="Arial" pitchFamily="34" charset="0"/>
              </a:rPr>
              <a:t>sources.</a:t>
            </a:r>
            <a:endParaRPr lang="en-US" altLang="en-US" sz="2800" dirty="0">
              <a:latin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xEl>
                                              <p:pRg st="0" end="0"/>
                                            </p:txEl>
                                          </p:spTgt>
                                        </p:tgtEl>
                                        <p:attrNameLst>
                                          <p:attrName>style.visibility</p:attrName>
                                        </p:attrNameLst>
                                      </p:cBhvr>
                                      <p:to>
                                        <p:strVal val="visible"/>
                                      </p:to>
                                    </p:set>
                                    <p:animEffect transition="in" filter="wipe(left)">
                                      <p:cBhvr>
                                        <p:cTn id="7" dur="500"/>
                                        <p:tgtEl>
                                          <p:spTgt spid="76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6805">
                                            <p:txEl>
                                              <p:pRg st="1" end="1"/>
                                            </p:txEl>
                                          </p:spTgt>
                                        </p:tgtEl>
                                        <p:attrNameLst>
                                          <p:attrName>style.visibility</p:attrName>
                                        </p:attrNameLst>
                                      </p:cBhvr>
                                      <p:to>
                                        <p:strVal val="visible"/>
                                      </p:to>
                                    </p:set>
                                    <p:animEffect transition="in" filter="wipe(left)">
                                      <p:cBhvr>
                                        <p:cTn id="12" dur="500"/>
                                        <p:tgtEl>
                                          <p:spTgt spid="768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CF2AA27-5E49-45FD-A004-147ACBC7063F}" type="slidenum">
              <a:rPr lang="en-US"/>
              <a:pPr>
                <a:defRPr/>
              </a:pPr>
              <a:t>20</a:t>
            </a:fld>
            <a:endParaRPr lang="en-US"/>
          </a:p>
        </p:txBody>
      </p:sp>
      <p:sp>
        <p:nvSpPr>
          <p:cNvPr id="76804" name="Rectangle 4"/>
          <p:cNvSpPr>
            <a:spLocks noGrp="1" noChangeArrowheads="1"/>
          </p:cNvSpPr>
          <p:nvPr>
            <p:ph type="title" idx="4294967295"/>
          </p:nvPr>
        </p:nvSpPr>
        <p:spPr>
          <a:xfrm>
            <a:off x="473670" y="171450"/>
            <a:ext cx="8229600" cy="342900"/>
          </a:xfrm>
          <a:prstGeom prst="rect">
            <a:avLst/>
          </a:prstGeom>
        </p:spPr>
        <p:txBody>
          <a:bodyPr lIns="0" tIns="0" rIns="0" bIns="0" anchor="ctr" anchorCtr="1">
            <a:normAutofit fontScale="90000"/>
          </a:bodyPr>
          <a:lstStyle/>
          <a:p>
            <a:pPr eaLnBrk="1" hangingPunct="1">
              <a:defRPr/>
            </a:pPr>
            <a:r>
              <a:rPr lang="en-US" dirty="0" smtClean="0">
                <a:solidFill>
                  <a:schemeClr val="tx1"/>
                </a:solidFill>
                <a:latin typeface="Arial" charset="0"/>
                <a:ea typeface="+mj-ea"/>
                <a:cs typeface="+mj-cs"/>
              </a:rPr>
              <a:t>RX </a:t>
            </a:r>
            <a:r>
              <a:rPr lang="en-US" dirty="0" err="1" smtClean="0">
                <a:solidFill>
                  <a:schemeClr val="tx1"/>
                </a:solidFill>
                <a:latin typeface="Arial" charset="0"/>
                <a:ea typeface="+mj-ea"/>
                <a:cs typeface="+mj-cs"/>
              </a:rPr>
              <a:t>vs</a:t>
            </a:r>
            <a:r>
              <a:rPr lang="en-US" dirty="0" smtClean="0">
                <a:solidFill>
                  <a:schemeClr val="tx1"/>
                </a:solidFill>
                <a:latin typeface="Arial" charset="0"/>
                <a:ea typeface="+mj-ea"/>
                <a:cs typeface="+mj-cs"/>
              </a:rPr>
              <a:t> TX</a:t>
            </a:r>
            <a:endParaRPr lang="en-US" dirty="0">
              <a:solidFill>
                <a:schemeClr val="tx1"/>
              </a:solidFill>
              <a:latin typeface="Arial" charset="0"/>
              <a:ea typeface="+mj-ea"/>
              <a:cs typeface="+mj-cs"/>
            </a:endParaRPr>
          </a:p>
        </p:txBody>
      </p:sp>
      <p:sp>
        <p:nvSpPr>
          <p:cNvPr id="76805" name="Text Box 5"/>
          <p:cNvSpPr txBox="1">
            <a:spLocks noChangeArrowheads="1"/>
          </p:cNvSpPr>
          <p:nvPr/>
        </p:nvSpPr>
        <p:spPr bwMode="auto">
          <a:xfrm>
            <a:off x="516625" y="901015"/>
            <a:ext cx="8229600" cy="4278094"/>
          </a:xfrm>
          <a:prstGeom prst="rect">
            <a:avLst/>
          </a:prstGeom>
          <a:noFill/>
          <a:ln w="9525">
            <a:noFill/>
            <a:miter lim="800000"/>
            <a:headEnd/>
            <a:tailEnd/>
          </a:ln>
        </p:spPr>
        <p:txBody>
          <a:bodyPr>
            <a:spAutoFit/>
          </a:bodyPr>
          <a:lstStyle/>
          <a:p>
            <a:r>
              <a:rPr lang="en-US" dirty="0" smtClean="0">
                <a:latin typeface="Arial" pitchFamily="34" charset="0"/>
              </a:rPr>
              <a:t>The antenna’s impedance determines how much incident RF power will be converted into current flow in the antenna and how much will be reflected back off it.</a:t>
            </a:r>
          </a:p>
          <a:p>
            <a:endParaRPr lang="en-US" dirty="0" smtClean="0">
              <a:latin typeface="Arial" pitchFamily="34" charset="0"/>
            </a:endParaRPr>
          </a:p>
          <a:p>
            <a:r>
              <a:rPr lang="en-US" dirty="0" smtClean="0">
                <a:latin typeface="Arial" pitchFamily="34" charset="0"/>
              </a:rPr>
              <a:t>This is a much more significant issue if the antenna is being used to transmit RF power rather than receive it. For the case of a transmitting antenna, the antenna designer has to get an impedance match between the antenna, the feed line, and the transmitter at the frequency being produced by the transmitter. </a:t>
            </a:r>
          </a:p>
          <a:p>
            <a:endParaRPr lang="en-US" dirty="0" smtClean="0">
              <a:latin typeface="Arial" pitchFamily="34" charset="0"/>
            </a:endParaRPr>
          </a:p>
          <a:p>
            <a:r>
              <a:rPr lang="en-US" dirty="0" smtClean="0">
                <a:latin typeface="Arial" pitchFamily="34" charset="0"/>
              </a:rPr>
              <a:t>A good match may require the addition of small amounts of capacitance or inductance to the antenna structure in order to </a:t>
            </a:r>
            <a:r>
              <a:rPr lang="en-US" i="1" dirty="0" smtClean="0">
                <a:latin typeface="Arial" pitchFamily="34" charset="0"/>
              </a:rPr>
              <a:t>tune</a:t>
            </a:r>
            <a:r>
              <a:rPr lang="en-US" dirty="0" smtClean="0">
                <a:latin typeface="Arial" pitchFamily="34" charset="0"/>
              </a:rPr>
              <a:t> it…(Demo)</a:t>
            </a:r>
          </a:p>
          <a:p>
            <a:endParaRPr lang="en-US" dirty="0" smtClean="0">
              <a:latin typeface="Arial" pitchFamily="34" charset="0"/>
            </a:endParaRPr>
          </a:p>
          <a:p>
            <a:pPr eaLnBrk="0" hangingPunct="0">
              <a:spcBef>
                <a:spcPts val="1200"/>
              </a:spcBef>
            </a:pPr>
            <a:r>
              <a:rPr lang="en-US" altLang="en-US" sz="2800" dirty="0" smtClean="0">
                <a:latin typeface="Arial" pitchFamily="34" charset="0"/>
              </a:rPr>
              <a:t> </a:t>
            </a:r>
            <a:endParaRPr lang="en-US" altLang="en-US" sz="2800" dirty="0">
              <a:latin typeface="Arial" pitchFamily="34" charset="0"/>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B3088DC0-7AB1-44B2-98E4-82C571A9EF87}" type="slidenum">
              <a:rPr lang="en-US"/>
              <a:pPr>
                <a:defRPr/>
              </a:pPr>
              <a:t>21</a:t>
            </a:fld>
            <a:endParaRPr lang="en-US" dirty="0"/>
          </a:p>
        </p:txBody>
      </p:sp>
      <p:sp>
        <p:nvSpPr>
          <p:cNvPr id="76804" name="Rectangle 4"/>
          <p:cNvSpPr>
            <a:spLocks noGrp="1" noChangeArrowheads="1"/>
          </p:cNvSpPr>
          <p:nvPr>
            <p:ph type="title" idx="4294967295"/>
          </p:nvPr>
        </p:nvSpPr>
        <p:spPr>
          <a:xfrm>
            <a:off x="440730" y="171450"/>
            <a:ext cx="8229600" cy="342900"/>
          </a:xfrm>
          <a:prstGeom prst="rect">
            <a:avLst/>
          </a:prstGeom>
        </p:spPr>
        <p:txBody>
          <a:bodyPr lIns="0" tIns="0" rIns="0" bIns="0" anchor="ctr" anchorCtr="1"/>
          <a:lstStyle/>
          <a:p>
            <a:pPr eaLnBrk="1" hangingPunct="1">
              <a:defRPr/>
            </a:pPr>
            <a:r>
              <a:rPr lang="en-US" sz="3600" dirty="0" smtClean="0">
                <a:solidFill>
                  <a:schemeClr val="tx1"/>
                </a:solidFill>
                <a:latin typeface="Arial" charset="0"/>
                <a:ea typeface="+mj-ea"/>
                <a:cs typeface="+mj-cs"/>
              </a:rPr>
              <a:t>Real-World Antennas</a:t>
            </a:r>
            <a:endParaRPr lang="en-US" sz="3600" dirty="0">
              <a:solidFill>
                <a:schemeClr val="tx1"/>
              </a:solidFill>
              <a:latin typeface="Arial" charset="0"/>
              <a:ea typeface="+mj-ea"/>
              <a:cs typeface="+mj-cs"/>
            </a:endParaRPr>
          </a:p>
        </p:txBody>
      </p:sp>
      <p:sp>
        <p:nvSpPr>
          <p:cNvPr id="76805" name="Text Box 5"/>
          <p:cNvSpPr txBox="1">
            <a:spLocks noChangeArrowheads="1"/>
          </p:cNvSpPr>
          <p:nvPr/>
        </p:nvSpPr>
        <p:spPr bwMode="auto">
          <a:xfrm>
            <a:off x="439815" y="1002796"/>
            <a:ext cx="8458200" cy="5109091"/>
          </a:xfrm>
          <a:prstGeom prst="rect">
            <a:avLst/>
          </a:prstGeom>
          <a:noFill/>
          <a:ln w="9525">
            <a:noFill/>
            <a:miter lim="800000"/>
            <a:headEnd/>
            <a:tailEnd/>
          </a:ln>
        </p:spPr>
        <p:txBody>
          <a:bodyPr wrap="square">
            <a:spAutoFit/>
          </a:bodyPr>
          <a:lstStyle/>
          <a:p>
            <a:pPr eaLnBrk="0" hangingPunct="0">
              <a:spcBef>
                <a:spcPts val="1200"/>
              </a:spcBef>
            </a:pPr>
            <a:r>
              <a:rPr lang="en-US" altLang="en-US" sz="2400" dirty="0">
                <a:latin typeface="Arial" pitchFamily="34" charset="0"/>
              </a:rPr>
              <a:t>All this theoretical study of antennas is fine and necessary but in the real world a practical antenna is imperfect.  </a:t>
            </a:r>
          </a:p>
          <a:p>
            <a:pPr eaLnBrk="0" hangingPunct="0">
              <a:spcBef>
                <a:spcPts val="1200"/>
              </a:spcBef>
            </a:pPr>
            <a:r>
              <a:rPr lang="en-US" altLang="en-US" sz="2400" dirty="0">
                <a:latin typeface="Arial" pitchFamily="34" charset="0"/>
              </a:rPr>
              <a:t>A real antenna system is always a compromise or tradeoff between two or more competing interests</a:t>
            </a:r>
            <a:r>
              <a:rPr lang="en-US" altLang="en-US" sz="2400" dirty="0" smtClean="0">
                <a:latin typeface="Arial" pitchFamily="34" charset="0"/>
              </a:rPr>
              <a:t>:</a:t>
            </a:r>
          </a:p>
          <a:p>
            <a:pPr eaLnBrk="0" hangingPunct="0">
              <a:spcBef>
                <a:spcPts val="1200"/>
              </a:spcBef>
            </a:pPr>
            <a:endParaRPr lang="en-US" altLang="en-US" sz="2800" dirty="0" smtClean="0">
              <a:latin typeface="Arial" pitchFamily="34" charset="0"/>
            </a:endParaRPr>
          </a:p>
          <a:p>
            <a:pPr eaLnBrk="0" hangingPunct="0">
              <a:spcBef>
                <a:spcPts val="1200"/>
              </a:spcBef>
            </a:pPr>
            <a:endParaRPr lang="en-US" altLang="en-US" sz="2800" dirty="0">
              <a:latin typeface="Arial" pitchFamily="34" charset="0"/>
            </a:endParaRPr>
          </a:p>
          <a:p>
            <a:pPr eaLnBrk="0" hangingPunct="0">
              <a:spcBef>
                <a:spcPts val="1200"/>
              </a:spcBef>
            </a:pPr>
            <a:endParaRPr lang="en-US" altLang="en-US" sz="2800" dirty="0">
              <a:latin typeface="Arial" pitchFamily="34" charset="0"/>
            </a:endParaRPr>
          </a:p>
          <a:p>
            <a:pPr eaLnBrk="0" hangingPunct="0">
              <a:spcBef>
                <a:spcPts val="1200"/>
              </a:spcBef>
            </a:pPr>
            <a:endParaRPr lang="en-US" altLang="en-US" sz="2800" dirty="0">
              <a:latin typeface="Arial" pitchFamily="34" charset="0"/>
            </a:endParaRPr>
          </a:p>
          <a:p>
            <a:pPr eaLnBrk="0" hangingPunct="0">
              <a:spcBef>
                <a:spcPts val="1200"/>
              </a:spcBef>
            </a:pPr>
            <a:endParaRPr lang="en-US" altLang="en-US" sz="2800" dirty="0">
              <a:latin typeface="Arial" pitchFamily="34" charset="0"/>
            </a:endParaRPr>
          </a:p>
          <a:p>
            <a:pPr eaLnBrk="0" hangingPunct="0">
              <a:spcBef>
                <a:spcPts val="1200"/>
              </a:spcBef>
            </a:pPr>
            <a:endParaRPr lang="en-US" altLang="en-US" sz="2000" dirty="0">
              <a:latin typeface="Arial" pitchFamily="34" charset="0"/>
            </a:endParaRPr>
          </a:p>
        </p:txBody>
      </p:sp>
      <p:sp>
        <p:nvSpPr>
          <p:cNvPr id="5" name="Text Box 5"/>
          <p:cNvSpPr txBox="1">
            <a:spLocks noChangeArrowheads="1"/>
          </p:cNvSpPr>
          <p:nvPr/>
        </p:nvSpPr>
        <p:spPr bwMode="auto">
          <a:xfrm>
            <a:off x="928688" y="2972212"/>
            <a:ext cx="3186112" cy="1800493"/>
          </a:xfrm>
          <a:prstGeom prst="rect">
            <a:avLst/>
          </a:prstGeom>
          <a:noFill/>
          <a:ln w="9525">
            <a:noFill/>
            <a:miter lim="800000"/>
            <a:headEnd/>
            <a:tailEnd/>
          </a:ln>
        </p:spPr>
        <p:txBody>
          <a:bodyPr>
            <a:spAutoFit/>
          </a:bodyPr>
          <a:lstStyle/>
          <a:p>
            <a:pPr marL="282575" lvl="1" indent="-214313" eaLnBrk="0" hangingPunct="0">
              <a:spcBef>
                <a:spcPts val="600"/>
              </a:spcBef>
              <a:buFont typeface="Arial" pitchFamily="34" charset="0"/>
              <a:buChar char="•"/>
            </a:pPr>
            <a:r>
              <a:rPr lang="en-US" altLang="en-US" sz="2400" dirty="0">
                <a:latin typeface="Arial" pitchFamily="34" charset="0"/>
              </a:rPr>
              <a:t>Bands/Frequencies</a:t>
            </a:r>
          </a:p>
          <a:p>
            <a:pPr marL="282575" lvl="1" indent="-214313" eaLnBrk="0" hangingPunct="0">
              <a:spcBef>
                <a:spcPts val="600"/>
              </a:spcBef>
              <a:buFont typeface="Arial" pitchFamily="34" charset="0"/>
              <a:buChar char="•"/>
            </a:pPr>
            <a:r>
              <a:rPr lang="en-US" altLang="en-US" sz="2400" dirty="0">
                <a:latin typeface="Arial" pitchFamily="34" charset="0"/>
              </a:rPr>
              <a:t>Directivity &amp; Gain</a:t>
            </a:r>
          </a:p>
          <a:p>
            <a:pPr marL="282575" lvl="1" indent="-214313" eaLnBrk="0" hangingPunct="0">
              <a:spcBef>
                <a:spcPts val="600"/>
              </a:spcBef>
              <a:buFont typeface="Arial" pitchFamily="34" charset="0"/>
              <a:buChar char="•"/>
            </a:pPr>
            <a:r>
              <a:rPr lang="en-US" altLang="en-US" sz="2400" dirty="0">
                <a:latin typeface="Arial" pitchFamily="34" charset="0"/>
              </a:rPr>
              <a:t>Bandwidth</a:t>
            </a:r>
          </a:p>
          <a:p>
            <a:pPr marL="282575" lvl="1" indent="-214313" eaLnBrk="0" hangingPunct="0">
              <a:spcBef>
                <a:spcPts val="600"/>
              </a:spcBef>
              <a:buFont typeface="Arial" pitchFamily="34" charset="0"/>
              <a:buChar char="•"/>
            </a:pPr>
            <a:r>
              <a:rPr lang="en-US" altLang="en-US" sz="2400" dirty="0">
                <a:latin typeface="Arial" pitchFamily="34" charset="0"/>
              </a:rPr>
              <a:t>Space Available</a:t>
            </a:r>
          </a:p>
        </p:txBody>
      </p:sp>
      <p:sp>
        <p:nvSpPr>
          <p:cNvPr id="6" name="Text Box 5"/>
          <p:cNvSpPr txBox="1">
            <a:spLocks noChangeArrowheads="1"/>
          </p:cNvSpPr>
          <p:nvPr/>
        </p:nvSpPr>
        <p:spPr bwMode="auto">
          <a:xfrm>
            <a:off x="4556125" y="2959115"/>
            <a:ext cx="3886200" cy="1800493"/>
          </a:xfrm>
          <a:prstGeom prst="rect">
            <a:avLst/>
          </a:prstGeom>
          <a:noFill/>
          <a:ln w="9525">
            <a:noFill/>
            <a:miter lim="800000"/>
            <a:headEnd/>
            <a:tailEnd/>
          </a:ln>
        </p:spPr>
        <p:txBody>
          <a:bodyPr>
            <a:spAutoFit/>
          </a:bodyPr>
          <a:lstStyle/>
          <a:p>
            <a:pPr marL="282575" lvl="1" indent="-214313" eaLnBrk="0" hangingPunct="0">
              <a:spcBef>
                <a:spcPts val="600"/>
              </a:spcBef>
              <a:buFont typeface="Arial" pitchFamily="34" charset="0"/>
              <a:buChar char="•"/>
            </a:pPr>
            <a:r>
              <a:rPr lang="en-US" altLang="en-US" sz="2400" dirty="0">
                <a:latin typeface="Arial" pitchFamily="34" charset="0"/>
              </a:rPr>
              <a:t>Practical Height</a:t>
            </a:r>
          </a:p>
          <a:p>
            <a:pPr marL="282575" lvl="1" indent="-214313" eaLnBrk="0" hangingPunct="0">
              <a:spcBef>
                <a:spcPts val="600"/>
              </a:spcBef>
              <a:buFont typeface="Arial" pitchFamily="34" charset="0"/>
              <a:buChar char="•"/>
            </a:pPr>
            <a:r>
              <a:rPr lang="en-US" altLang="en-US" sz="2400" dirty="0">
                <a:latin typeface="Arial" pitchFamily="34" charset="0"/>
              </a:rPr>
              <a:t>Cost</a:t>
            </a:r>
          </a:p>
          <a:p>
            <a:pPr marL="282575" lvl="1" indent="-214313" eaLnBrk="0" hangingPunct="0">
              <a:spcBef>
                <a:spcPts val="600"/>
              </a:spcBef>
              <a:buFont typeface="Arial" pitchFamily="34" charset="0"/>
              <a:buChar char="•"/>
            </a:pPr>
            <a:r>
              <a:rPr lang="en-US" altLang="en-US" sz="2400" dirty="0" err="1">
                <a:latin typeface="Arial" pitchFamily="34" charset="0"/>
              </a:rPr>
              <a:t>Stealthiness</a:t>
            </a:r>
            <a:r>
              <a:rPr lang="en-US" altLang="en-US" sz="2400" dirty="0">
                <a:latin typeface="Arial" pitchFamily="34" charset="0"/>
              </a:rPr>
              <a:t>/Visibility</a:t>
            </a:r>
          </a:p>
          <a:p>
            <a:pPr marL="282575" lvl="1" indent="-214313" eaLnBrk="0" hangingPunct="0">
              <a:spcBef>
                <a:spcPts val="600"/>
              </a:spcBef>
              <a:buFont typeface="Arial" pitchFamily="34" charset="0"/>
              <a:buChar char="•"/>
            </a:pPr>
            <a:r>
              <a:rPr lang="en-US" altLang="en-US" sz="2400" dirty="0">
                <a:latin typeface="Arial" pitchFamily="34" charset="0"/>
              </a:rPr>
              <a:t>Spousal </a:t>
            </a:r>
            <a:r>
              <a:rPr lang="en-US" altLang="en-US" sz="2400" dirty="0" smtClean="0">
                <a:latin typeface="Arial" pitchFamily="34" charset="0"/>
              </a:rPr>
              <a:t>Approval…</a:t>
            </a:r>
            <a:endParaRPr lang="en-US" altLang="en-US" sz="2400" dirty="0">
              <a:latin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6805">
                                            <p:txEl>
                                              <p:pRg st="1" end="1"/>
                                            </p:txEl>
                                          </p:spTgt>
                                        </p:tgtEl>
                                        <p:attrNameLst>
                                          <p:attrName>style.visibility</p:attrName>
                                        </p:attrNameLst>
                                      </p:cBhvr>
                                      <p:to>
                                        <p:strVal val="visible"/>
                                      </p:to>
                                    </p:set>
                                    <p:anim calcmode="lin" valueType="num">
                                      <p:cBhvr additive="base">
                                        <p:cTn id="7" dur="500" fill="hold"/>
                                        <p:tgtEl>
                                          <p:spTgt spid="7680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left)">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wipe(left)">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wipe(left)">
                                      <p:cBhvr>
                                        <p:cTn id="33" dur="5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wipe(left)">
                                      <p:cBhvr>
                                        <p:cTn id="38" dur="5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wipe(left)">
                                      <p:cBhvr>
                                        <p:cTn id="43" dur="500"/>
                                        <p:tgtEl>
                                          <p:spTgt spid="6">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wipe(left)">
                                      <p:cBhvr>
                                        <p:cTn id="4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CB31E18-DA9D-437F-878A-59F194D303BE}" type="slidenum">
              <a:rPr lang="en-US"/>
              <a:pPr>
                <a:defRPr/>
              </a:pPr>
              <a:t>22</a:t>
            </a:fld>
            <a:endParaRPr lang="en-US" dirty="0"/>
          </a:p>
        </p:txBody>
      </p:sp>
      <p:sp>
        <p:nvSpPr>
          <p:cNvPr id="76804" name="Rectangle 4"/>
          <p:cNvSpPr>
            <a:spLocks noGrp="1" noChangeArrowheads="1"/>
          </p:cNvSpPr>
          <p:nvPr>
            <p:ph type="title" idx="4294967295"/>
          </p:nvPr>
        </p:nvSpPr>
        <p:spPr>
          <a:xfrm>
            <a:off x="440730" y="171450"/>
            <a:ext cx="8229600" cy="342900"/>
          </a:xfrm>
          <a:prstGeom prst="rect">
            <a:avLst/>
          </a:prstGeom>
        </p:spPr>
        <p:txBody>
          <a:bodyPr lIns="0" tIns="0" rIns="0" bIns="0" anchor="ctr" anchorCtr="1"/>
          <a:lstStyle/>
          <a:p>
            <a:pPr eaLnBrk="1" hangingPunct="1">
              <a:defRPr/>
            </a:pPr>
            <a:r>
              <a:rPr lang="en-US" sz="3600" dirty="0" smtClean="0">
                <a:solidFill>
                  <a:schemeClr val="tx1"/>
                </a:solidFill>
                <a:latin typeface="Arial" charset="0"/>
                <a:ea typeface="+mj-ea"/>
                <a:cs typeface="+mj-cs"/>
              </a:rPr>
              <a:t>Real</a:t>
            </a:r>
            <a:r>
              <a:rPr lang="en-US" sz="3600" dirty="0">
                <a:solidFill>
                  <a:schemeClr val="tx1"/>
                </a:solidFill>
                <a:latin typeface="Arial" charset="0"/>
              </a:rPr>
              <a:t>-World</a:t>
            </a:r>
            <a:r>
              <a:rPr lang="en-US" sz="3600" dirty="0" smtClean="0">
                <a:solidFill>
                  <a:schemeClr val="tx1"/>
                </a:solidFill>
                <a:latin typeface="Arial" charset="0"/>
                <a:ea typeface="+mj-ea"/>
                <a:cs typeface="+mj-cs"/>
              </a:rPr>
              <a:t> Antennas</a:t>
            </a:r>
            <a:endParaRPr lang="en-US" sz="3600" dirty="0">
              <a:solidFill>
                <a:schemeClr val="tx1"/>
              </a:solidFill>
              <a:latin typeface="Arial" charset="0"/>
              <a:ea typeface="+mj-ea"/>
              <a:cs typeface="+mj-cs"/>
            </a:endParaRPr>
          </a:p>
        </p:txBody>
      </p:sp>
      <p:sp>
        <p:nvSpPr>
          <p:cNvPr id="76803" name="Text Box 5"/>
          <p:cNvSpPr txBox="1">
            <a:spLocks noChangeArrowheads="1"/>
          </p:cNvSpPr>
          <p:nvPr/>
        </p:nvSpPr>
        <p:spPr bwMode="auto">
          <a:xfrm>
            <a:off x="473762" y="1143736"/>
            <a:ext cx="8272463" cy="1200329"/>
          </a:xfrm>
          <a:prstGeom prst="rect">
            <a:avLst/>
          </a:prstGeom>
          <a:noFill/>
          <a:ln w="9525">
            <a:noFill/>
            <a:miter lim="800000"/>
            <a:headEnd/>
            <a:tailEnd/>
          </a:ln>
        </p:spPr>
        <p:txBody>
          <a:bodyPr>
            <a:spAutoFit/>
          </a:bodyPr>
          <a:lstStyle/>
          <a:p>
            <a:pPr eaLnBrk="0" hangingPunct="0">
              <a:spcBef>
                <a:spcPts val="1200"/>
              </a:spcBef>
            </a:pPr>
            <a:r>
              <a:rPr lang="en-US" altLang="en-US" sz="2400" dirty="0" smtClean="0">
                <a:latin typeface="Arial" pitchFamily="34" charset="0"/>
              </a:rPr>
              <a:t>Many </a:t>
            </a:r>
            <a:r>
              <a:rPr lang="en-US" altLang="en-US" sz="2400" dirty="0">
                <a:latin typeface="Arial" pitchFamily="34" charset="0"/>
              </a:rPr>
              <a:t>hams live in urban or suburban areas with little or no space to install antennas, or have restrictions on what is allowed.  </a:t>
            </a:r>
          </a:p>
        </p:txBody>
      </p:sp>
      <p:pic>
        <p:nvPicPr>
          <p:cNvPr id="76805" name="Picture 2"/>
          <p:cNvPicPr>
            <a:picLocks noChangeAspect="1" noChangeArrowheads="1"/>
          </p:cNvPicPr>
          <p:nvPr/>
        </p:nvPicPr>
        <p:blipFill>
          <a:blip r:embed="rId2" cstate="print"/>
          <a:srcRect/>
          <a:stretch>
            <a:fillRect/>
          </a:stretch>
        </p:blipFill>
        <p:spPr bwMode="auto">
          <a:xfrm>
            <a:off x="4994078" y="2514600"/>
            <a:ext cx="3372672" cy="1897375"/>
          </a:xfrm>
          <a:prstGeom prst="rect">
            <a:avLst/>
          </a:prstGeom>
          <a:noFill/>
          <a:ln w="9525">
            <a:noFill/>
            <a:miter lim="800000"/>
            <a:headEnd/>
            <a:tailEnd/>
          </a:ln>
          <a:scene3d>
            <a:camera prst="orthographicFront"/>
            <a:lightRig rig="threePt" dir="t"/>
          </a:scene3d>
          <a:sp3d>
            <a:bevelT/>
          </a:sp3d>
        </p:spPr>
      </p:pic>
      <p:pic>
        <p:nvPicPr>
          <p:cNvPr id="76806" name="Picture 4"/>
          <p:cNvPicPr>
            <a:picLocks noChangeAspect="1" noChangeArrowheads="1"/>
          </p:cNvPicPr>
          <p:nvPr/>
        </p:nvPicPr>
        <p:blipFill>
          <a:blip r:embed="rId3" cstate="print"/>
          <a:srcRect/>
          <a:stretch>
            <a:fillRect/>
          </a:stretch>
        </p:blipFill>
        <p:spPr bwMode="auto">
          <a:xfrm>
            <a:off x="701477" y="2495855"/>
            <a:ext cx="4057851" cy="1916120"/>
          </a:xfrm>
          <a:prstGeom prst="rect">
            <a:avLst/>
          </a:prstGeom>
          <a:noFill/>
          <a:ln w="9525">
            <a:noFill/>
            <a:miter lim="800000"/>
            <a:headEnd/>
            <a:tailEnd/>
          </a:ln>
          <a:scene3d>
            <a:camera prst="orthographicFront"/>
            <a:lightRig rig="threePt" dir="t"/>
          </a:scene3d>
          <a:sp3d>
            <a:bevelT/>
          </a:sp3d>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CFC3FB81-C438-4BC0-8819-23E29B4BCAB2}" type="slidenum">
              <a:rPr lang="en-US"/>
              <a:pPr>
                <a:defRPr/>
              </a:pPr>
              <a:t>23</a:t>
            </a:fld>
            <a:endParaRPr lang="en-US"/>
          </a:p>
        </p:txBody>
      </p:sp>
      <p:sp>
        <p:nvSpPr>
          <p:cNvPr id="76804" name="Rectangle 4"/>
          <p:cNvSpPr>
            <a:spLocks noGrp="1" noChangeArrowheads="1"/>
          </p:cNvSpPr>
          <p:nvPr>
            <p:ph type="title" idx="4294967295"/>
          </p:nvPr>
        </p:nvSpPr>
        <p:spPr>
          <a:xfrm>
            <a:off x="440730" y="171450"/>
            <a:ext cx="8229600" cy="342900"/>
          </a:xfrm>
          <a:prstGeom prst="rect">
            <a:avLst/>
          </a:prstGeom>
        </p:spPr>
        <p:txBody>
          <a:bodyPr lIns="0" tIns="0" rIns="0" bIns="0" anchor="ctr" anchorCtr="1"/>
          <a:lstStyle/>
          <a:p>
            <a:pPr eaLnBrk="1" hangingPunct="1">
              <a:defRPr/>
            </a:pPr>
            <a:r>
              <a:rPr lang="en-US" sz="3600" dirty="0" smtClean="0">
                <a:solidFill>
                  <a:schemeClr val="tx1"/>
                </a:solidFill>
                <a:latin typeface="Arial" charset="0"/>
                <a:ea typeface="+mj-ea"/>
                <a:cs typeface="+mj-cs"/>
              </a:rPr>
              <a:t>Types &amp; Configurations</a:t>
            </a:r>
            <a:endParaRPr lang="en-US" sz="3600" dirty="0">
              <a:solidFill>
                <a:schemeClr val="tx1"/>
              </a:solidFill>
              <a:latin typeface="Arial" charset="0"/>
              <a:ea typeface="+mj-ea"/>
              <a:cs typeface="+mj-cs"/>
            </a:endParaRPr>
          </a:p>
        </p:txBody>
      </p:sp>
      <p:sp>
        <p:nvSpPr>
          <p:cNvPr id="76805" name="Text Box 5"/>
          <p:cNvSpPr txBox="1">
            <a:spLocks noChangeArrowheads="1"/>
          </p:cNvSpPr>
          <p:nvPr/>
        </p:nvSpPr>
        <p:spPr bwMode="auto">
          <a:xfrm>
            <a:off x="457200" y="1206693"/>
            <a:ext cx="8229600" cy="2985433"/>
          </a:xfrm>
          <a:prstGeom prst="rect">
            <a:avLst/>
          </a:prstGeom>
          <a:noFill/>
          <a:ln w="9525">
            <a:noFill/>
            <a:miter lim="800000"/>
            <a:headEnd/>
            <a:tailEnd/>
          </a:ln>
        </p:spPr>
        <p:txBody>
          <a:bodyPr>
            <a:spAutoFit/>
          </a:bodyPr>
          <a:lstStyle/>
          <a:p>
            <a:pPr eaLnBrk="0" hangingPunct="0">
              <a:spcBef>
                <a:spcPts val="1200"/>
              </a:spcBef>
            </a:pPr>
            <a:r>
              <a:rPr lang="en-US" altLang="en-US" sz="2800" dirty="0" smtClean="0">
                <a:latin typeface="Arial" pitchFamily="34" charset="0"/>
              </a:rPr>
              <a:t>Let’s </a:t>
            </a:r>
            <a:r>
              <a:rPr lang="en-US" altLang="en-US" sz="2800" dirty="0">
                <a:latin typeface="Arial" pitchFamily="34" charset="0"/>
              </a:rPr>
              <a:t>look at some common antenna types and configurations.</a:t>
            </a:r>
          </a:p>
          <a:p>
            <a:pPr eaLnBrk="0" hangingPunct="0">
              <a:spcBef>
                <a:spcPts val="1200"/>
              </a:spcBef>
            </a:pPr>
            <a:r>
              <a:rPr lang="en-US" altLang="en-US" sz="2800" dirty="0" smtClean="0">
                <a:latin typeface="Arial" pitchFamily="34" charset="0"/>
              </a:rPr>
              <a:t>We’re going to present only the basics today.</a:t>
            </a:r>
          </a:p>
          <a:p>
            <a:pPr eaLnBrk="0" hangingPunct="0">
              <a:spcBef>
                <a:spcPts val="1200"/>
              </a:spcBef>
            </a:pPr>
            <a:r>
              <a:rPr lang="en-US" altLang="en-US" sz="2800" dirty="0" smtClean="0">
                <a:latin typeface="Arial" pitchFamily="34" charset="0"/>
              </a:rPr>
              <a:t>The advantages</a:t>
            </a:r>
            <a:r>
              <a:rPr lang="en-US" altLang="en-US" sz="2800" dirty="0">
                <a:latin typeface="Arial" pitchFamily="34" charset="0"/>
              </a:rPr>
              <a:t>, disadvantages and other details of these types </a:t>
            </a:r>
            <a:r>
              <a:rPr lang="en-US" altLang="en-US" sz="2800" dirty="0" smtClean="0">
                <a:latin typeface="Arial" pitchFamily="34" charset="0"/>
              </a:rPr>
              <a:t>will be covered in a separate presentation.</a:t>
            </a:r>
            <a:endParaRPr lang="en-US" altLang="en-US" sz="2800" dirty="0">
              <a:latin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xEl>
                                              <p:pRg st="0" end="0"/>
                                            </p:txEl>
                                          </p:spTgt>
                                        </p:tgtEl>
                                        <p:attrNameLst>
                                          <p:attrName>style.visibility</p:attrName>
                                        </p:attrNameLst>
                                      </p:cBhvr>
                                      <p:to>
                                        <p:strVal val="visible"/>
                                      </p:to>
                                    </p:set>
                                    <p:animEffect transition="in" filter="wipe(left)">
                                      <p:cBhvr>
                                        <p:cTn id="7" dur="500"/>
                                        <p:tgtEl>
                                          <p:spTgt spid="76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6805">
                                            <p:txEl>
                                              <p:pRg st="1" end="1"/>
                                            </p:txEl>
                                          </p:spTgt>
                                        </p:tgtEl>
                                        <p:attrNameLst>
                                          <p:attrName>style.visibility</p:attrName>
                                        </p:attrNameLst>
                                      </p:cBhvr>
                                      <p:to>
                                        <p:strVal val="visible"/>
                                      </p:to>
                                    </p:set>
                                    <p:animEffect transition="in" filter="wipe(left)">
                                      <p:cBhvr>
                                        <p:cTn id="12" dur="500"/>
                                        <p:tgtEl>
                                          <p:spTgt spid="768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6805">
                                            <p:txEl>
                                              <p:pRg st="2" end="2"/>
                                            </p:txEl>
                                          </p:spTgt>
                                        </p:tgtEl>
                                        <p:attrNameLst>
                                          <p:attrName>style.visibility</p:attrName>
                                        </p:attrNameLst>
                                      </p:cBhvr>
                                      <p:to>
                                        <p:strVal val="visible"/>
                                      </p:to>
                                    </p:set>
                                    <p:animEffect transition="in" filter="wipe(left)">
                                      <p:cBhvr>
                                        <p:cTn id="17" dur="500"/>
                                        <p:tgtEl>
                                          <p:spTgt spid="768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0CD49084-6219-4A1E-9F92-C0C891BAC193}" type="slidenum">
              <a:rPr lang="en-US"/>
              <a:pPr>
                <a:defRPr/>
              </a:pPr>
              <a:t>24</a:t>
            </a:fld>
            <a:endParaRPr lang="en-US"/>
          </a:p>
        </p:txBody>
      </p:sp>
      <p:sp>
        <p:nvSpPr>
          <p:cNvPr id="76804" name="Rectangle 4"/>
          <p:cNvSpPr>
            <a:spLocks noGrp="1" noChangeArrowheads="1"/>
          </p:cNvSpPr>
          <p:nvPr>
            <p:ph type="title" idx="4294967295"/>
          </p:nvPr>
        </p:nvSpPr>
        <p:spPr>
          <a:xfrm>
            <a:off x="440730" y="171450"/>
            <a:ext cx="8229600" cy="342900"/>
          </a:xfrm>
          <a:prstGeom prst="rect">
            <a:avLst/>
          </a:prstGeom>
        </p:spPr>
        <p:txBody>
          <a:bodyPr lIns="0" tIns="0" rIns="0" bIns="0" anchor="ctr" anchorCtr="1"/>
          <a:lstStyle/>
          <a:p>
            <a:pPr eaLnBrk="1" hangingPunct="1">
              <a:defRPr/>
            </a:pPr>
            <a:r>
              <a:rPr lang="en-US" sz="3600" dirty="0" smtClean="0">
                <a:solidFill>
                  <a:schemeClr val="tx1"/>
                </a:solidFill>
                <a:latin typeface="Arial" charset="0"/>
                <a:ea typeface="+mj-ea"/>
                <a:cs typeface="+mj-cs"/>
              </a:rPr>
              <a:t>Types &amp; Configurations</a:t>
            </a:r>
            <a:endParaRPr lang="en-US" sz="3600" dirty="0">
              <a:solidFill>
                <a:schemeClr val="tx1"/>
              </a:solidFill>
              <a:latin typeface="Arial" charset="0"/>
              <a:ea typeface="+mj-ea"/>
              <a:cs typeface="+mj-cs"/>
            </a:endParaRPr>
          </a:p>
        </p:txBody>
      </p:sp>
      <p:sp>
        <p:nvSpPr>
          <p:cNvPr id="76805" name="Text Box 5"/>
          <p:cNvSpPr txBox="1">
            <a:spLocks noChangeArrowheads="1"/>
          </p:cNvSpPr>
          <p:nvPr/>
        </p:nvSpPr>
        <p:spPr bwMode="auto">
          <a:xfrm>
            <a:off x="457200" y="659339"/>
            <a:ext cx="8229600" cy="2215991"/>
          </a:xfrm>
          <a:prstGeom prst="rect">
            <a:avLst/>
          </a:prstGeom>
          <a:noFill/>
          <a:ln w="9525">
            <a:noFill/>
            <a:miter lim="800000"/>
            <a:headEnd/>
            <a:tailEnd/>
          </a:ln>
        </p:spPr>
        <p:txBody>
          <a:bodyPr>
            <a:spAutoFit/>
          </a:bodyPr>
          <a:lstStyle/>
          <a:p>
            <a:pPr algn="ctr" eaLnBrk="0" hangingPunct="0">
              <a:spcBef>
                <a:spcPts val="1200"/>
              </a:spcBef>
            </a:pPr>
            <a:r>
              <a:rPr lang="en-US" altLang="en-US" sz="2800" b="1" dirty="0">
                <a:latin typeface="Arial" pitchFamily="34" charset="0"/>
              </a:rPr>
              <a:t>Standard Dipole</a:t>
            </a:r>
          </a:p>
          <a:p>
            <a:pPr eaLnBrk="0" hangingPunct="0">
              <a:spcBef>
                <a:spcPts val="1200"/>
              </a:spcBef>
            </a:pPr>
            <a:r>
              <a:rPr lang="en-US" altLang="en-US" sz="2000" dirty="0">
                <a:latin typeface="Arial" pitchFamily="34" charset="0"/>
              </a:rPr>
              <a:t>Typically half-wave center-fed antenna with two quarter-wave symmetrical elements.</a:t>
            </a:r>
          </a:p>
          <a:p>
            <a:pPr eaLnBrk="0" hangingPunct="0">
              <a:spcBef>
                <a:spcPts val="1200"/>
              </a:spcBef>
            </a:pPr>
            <a:r>
              <a:rPr lang="en-US" altLang="en-US" sz="2000" dirty="0">
                <a:latin typeface="Arial" pitchFamily="34" charset="0"/>
              </a:rPr>
              <a:t>Resonant at one frequency (single-band).</a:t>
            </a:r>
          </a:p>
          <a:p>
            <a:pPr eaLnBrk="0" hangingPunct="0">
              <a:spcBef>
                <a:spcPts val="1200"/>
              </a:spcBef>
            </a:pPr>
            <a:r>
              <a:rPr lang="en-US" altLang="en-US" sz="2000" dirty="0">
                <a:latin typeface="Arial" pitchFamily="34" charset="0"/>
              </a:rPr>
              <a:t>Three common orientations: horizontal, vertical, and sloping.</a:t>
            </a:r>
          </a:p>
        </p:txBody>
      </p:sp>
      <p:sp>
        <p:nvSpPr>
          <p:cNvPr id="5" name="TextBox 4"/>
          <p:cNvSpPr txBox="1"/>
          <p:nvPr/>
        </p:nvSpPr>
        <p:spPr>
          <a:xfrm>
            <a:off x="1641855" y="4222666"/>
            <a:ext cx="1166812" cy="246459"/>
          </a:xfrm>
          <a:prstGeom prst="rect">
            <a:avLst/>
          </a:prstGeom>
          <a:solidFill>
            <a:schemeClr val="bg1">
              <a:lumMod val="85000"/>
            </a:schemeClr>
          </a:solidFill>
          <a:effectLst>
            <a:glow rad="63500">
              <a:schemeClr val="accent1">
                <a:satMod val="175000"/>
                <a:alpha val="40000"/>
              </a:schemeClr>
            </a:glow>
          </a:effectLst>
        </p:spPr>
        <p:txBody>
          <a:bodyPr lIns="0" tIns="0" rIns="0" bIns="0" anchor="ctr" anchorCtr="1"/>
          <a:lstStyle/>
          <a:p>
            <a:pPr algn="ctr" eaLnBrk="0" hangingPunct="0">
              <a:defRPr/>
            </a:pPr>
            <a:r>
              <a:rPr lang="en-US" sz="1600" dirty="0">
                <a:cs typeface="+mn-cs"/>
              </a:rPr>
              <a:t>Horizontal</a:t>
            </a:r>
          </a:p>
        </p:txBody>
      </p:sp>
      <p:grpSp>
        <p:nvGrpSpPr>
          <p:cNvPr id="12" name="Group 11"/>
          <p:cNvGrpSpPr>
            <a:grpSpLocks/>
          </p:cNvGrpSpPr>
          <p:nvPr/>
        </p:nvGrpSpPr>
        <p:grpSpPr bwMode="auto">
          <a:xfrm>
            <a:off x="849695" y="3605924"/>
            <a:ext cx="2735263" cy="554831"/>
            <a:chOff x="699046" y="4707068"/>
            <a:chExt cx="2734529" cy="740434"/>
          </a:xfrm>
          <a:effectLst>
            <a:glow rad="63500">
              <a:schemeClr val="accent1">
                <a:satMod val="175000"/>
                <a:alpha val="40000"/>
              </a:schemeClr>
            </a:glow>
          </a:effectLst>
        </p:grpSpPr>
        <p:sp>
          <p:nvSpPr>
            <p:cNvPr id="78869" name="Oval 6"/>
            <p:cNvSpPr>
              <a:spLocks noChangeArrowheads="1"/>
            </p:cNvSpPr>
            <p:nvPr/>
          </p:nvSpPr>
          <p:spPr bwMode="auto">
            <a:xfrm>
              <a:off x="1896943" y="5105974"/>
              <a:ext cx="354717" cy="341528"/>
            </a:xfrm>
            <a:prstGeom prst="ellipse">
              <a:avLst/>
            </a:prstGeom>
            <a:noFill/>
            <a:ln w="31750" algn="ctr">
              <a:solidFill>
                <a:srgbClr val="002060"/>
              </a:solidFill>
              <a:round/>
              <a:headEnd/>
              <a:tailEnd/>
            </a:ln>
          </p:spPr>
          <p:txBody>
            <a:bodyPr lIns="0" tIns="0" rIns="0" bIns="0" anchor="ctr" anchorCtr="1"/>
            <a:lstStyle/>
            <a:p>
              <a:pPr algn="ctr" eaLnBrk="0" hangingPunct="0"/>
              <a:r>
                <a:rPr lang="en-US" sz="4000" b="1">
                  <a:solidFill>
                    <a:srgbClr val="002060"/>
                  </a:solidFill>
                  <a:latin typeface="Harrington" pitchFamily="82" charset="0"/>
                  <a:cs typeface="Times New Roman" pitchFamily="18" charset="0"/>
                </a:rPr>
                <a:t>~</a:t>
              </a:r>
            </a:p>
          </p:txBody>
        </p:sp>
        <p:cxnSp>
          <p:nvCxnSpPr>
            <p:cNvPr id="8" name="Straight Arrow Connector 7"/>
            <p:cNvCxnSpPr/>
            <p:nvPr/>
          </p:nvCxnSpPr>
          <p:spPr bwMode="auto">
            <a:xfrm flipH="1">
              <a:off x="699046" y="4707068"/>
              <a:ext cx="1282356" cy="0"/>
            </a:xfrm>
            <a:prstGeom prst="straightConnector1">
              <a:avLst/>
            </a:prstGeom>
            <a:solidFill>
              <a:schemeClr val="accent1"/>
            </a:solidFill>
            <a:ln w="31750" cap="rnd" cmpd="sng" algn="ctr">
              <a:solidFill>
                <a:srgbClr val="002060"/>
              </a:solidFill>
              <a:prstDash val="solid"/>
              <a:round/>
              <a:headEnd type="oval" w="med" len="med"/>
              <a:tailEnd type="none" w="lg"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Arrow Connector 8"/>
            <p:cNvCxnSpPr/>
            <p:nvPr/>
          </p:nvCxnSpPr>
          <p:spPr bwMode="auto">
            <a:xfrm flipV="1">
              <a:off x="1981402" y="4707068"/>
              <a:ext cx="0" cy="422651"/>
            </a:xfrm>
            <a:prstGeom prst="straightConnector1">
              <a:avLst/>
            </a:prstGeom>
            <a:solidFill>
              <a:schemeClr val="accent1"/>
            </a:solidFill>
            <a:ln w="19050" cap="flat" cmpd="sng" algn="ctr">
              <a:solidFill>
                <a:srgbClr val="002060"/>
              </a:solidFill>
              <a:prstDash val="sysDash"/>
              <a:round/>
              <a:headEnd type="none" w="lg" len="lg"/>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Arrow Connector 9"/>
            <p:cNvCxnSpPr/>
            <p:nvPr/>
          </p:nvCxnSpPr>
          <p:spPr bwMode="auto">
            <a:xfrm flipV="1">
              <a:off x="2151219" y="4715012"/>
              <a:ext cx="0" cy="422651"/>
            </a:xfrm>
            <a:prstGeom prst="straightConnector1">
              <a:avLst/>
            </a:prstGeom>
            <a:solidFill>
              <a:schemeClr val="accent1"/>
            </a:solidFill>
            <a:ln w="19050" cap="flat" cmpd="sng" algn="ctr">
              <a:solidFill>
                <a:srgbClr val="002060"/>
              </a:solidFill>
              <a:prstDash val="sysDash"/>
              <a:round/>
              <a:headEnd type="none" w="lg" len="lg"/>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p:cNvCxnSpPr/>
            <p:nvPr/>
          </p:nvCxnSpPr>
          <p:spPr bwMode="auto">
            <a:xfrm>
              <a:off x="2151219" y="4707068"/>
              <a:ext cx="1282356" cy="0"/>
            </a:xfrm>
            <a:prstGeom prst="straightConnector1">
              <a:avLst/>
            </a:prstGeom>
            <a:solidFill>
              <a:schemeClr val="accent1"/>
            </a:solidFill>
            <a:ln w="31750" cap="rnd" cmpd="sng" algn="ctr">
              <a:solidFill>
                <a:srgbClr val="002060"/>
              </a:solidFill>
              <a:prstDash val="solid"/>
              <a:round/>
              <a:headEnd type="oval" w="med" len="med"/>
              <a:tailEnd type="none" w="lg"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2" name="Group 1"/>
          <p:cNvGrpSpPr>
            <a:grpSpLocks/>
          </p:cNvGrpSpPr>
          <p:nvPr/>
        </p:nvGrpSpPr>
        <p:grpSpPr bwMode="auto">
          <a:xfrm>
            <a:off x="6697665" y="2924177"/>
            <a:ext cx="752475" cy="2051447"/>
            <a:chOff x="6697060" y="3899360"/>
            <a:chExt cx="753624" cy="2734530"/>
          </a:xfrm>
          <a:effectLst>
            <a:glow rad="63500">
              <a:schemeClr val="accent1">
                <a:satMod val="175000"/>
                <a:alpha val="40000"/>
              </a:schemeClr>
            </a:glow>
          </a:effectLst>
        </p:grpSpPr>
        <p:sp>
          <p:nvSpPr>
            <p:cNvPr id="78864" name="Oval 13"/>
            <p:cNvSpPr>
              <a:spLocks noChangeArrowheads="1"/>
            </p:cNvSpPr>
            <p:nvPr/>
          </p:nvSpPr>
          <p:spPr bwMode="auto">
            <a:xfrm>
              <a:off x="6697060" y="5103853"/>
              <a:ext cx="354717" cy="341527"/>
            </a:xfrm>
            <a:prstGeom prst="ellipse">
              <a:avLst/>
            </a:prstGeom>
            <a:noFill/>
            <a:ln w="31750" algn="ctr">
              <a:solidFill>
                <a:srgbClr val="002060"/>
              </a:solidFill>
              <a:round/>
              <a:headEnd/>
              <a:tailEnd/>
            </a:ln>
          </p:spPr>
          <p:txBody>
            <a:bodyPr lIns="0" tIns="0" rIns="0" bIns="0" anchor="ctr" anchorCtr="1"/>
            <a:lstStyle/>
            <a:p>
              <a:pPr algn="ctr" eaLnBrk="0" hangingPunct="0"/>
              <a:r>
                <a:rPr lang="en-US" sz="4000" b="1" dirty="0">
                  <a:solidFill>
                    <a:srgbClr val="002060"/>
                  </a:solidFill>
                  <a:latin typeface="Harrington" pitchFamily="82" charset="0"/>
                  <a:cs typeface="Times New Roman" pitchFamily="18" charset="0"/>
                </a:rPr>
                <a:t>~</a:t>
              </a:r>
            </a:p>
          </p:txBody>
        </p:sp>
        <p:cxnSp>
          <p:nvCxnSpPr>
            <p:cNvPr id="15" name="Straight Arrow Connector 14"/>
            <p:cNvCxnSpPr/>
            <p:nvPr/>
          </p:nvCxnSpPr>
          <p:spPr bwMode="auto">
            <a:xfrm rot="5400000" flipH="1">
              <a:off x="6809506" y="4540538"/>
              <a:ext cx="1282356" cy="0"/>
            </a:xfrm>
            <a:prstGeom prst="straightConnector1">
              <a:avLst/>
            </a:prstGeom>
            <a:solidFill>
              <a:schemeClr val="accent1"/>
            </a:solidFill>
            <a:ln w="31750" cap="rnd" cmpd="sng" algn="ctr">
              <a:solidFill>
                <a:srgbClr val="002060"/>
              </a:solidFill>
              <a:prstDash val="solid"/>
              <a:round/>
              <a:headEnd type="oval" w="med" len="med"/>
              <a:tailEnd type="none" w="lg"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Arrow Connector 15"/>
            <p:cNvCxnSpPr/>
            <p:nvPr/>
          </p:nvCxnSpPr>
          <p:spPr bwMode="auto">
            <a:xfrm rot="5400000" flipV="1">
              <a:off x="7239225" y="4970256"/>
              <a:ext cx="0" cy="422920"/>
            </a:xfrm>
            <a:prstGeom prst="straightConnector1">
              <a:avLst/>
            </a:prstGeom>
            <a:solidFill>
              <a:schemeClr val="accent1"/>
            </a:solidFill>
            <a:ln w="19050" cap="flat" cmpd="sng" algn="ctr">
              <a:solidFill>
                <a:srgbClr val="002060"/>
              </a:solidFill>
              <a:prstDash val="sysDash"/>
              <a:round/>
              <a:headEnd type="none" w="lg" len="lg"/>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Arrow Connector 16"/>
            <p:cNvCxnSpPr/>
            <p:nvPr/>
          </p:nvCxnSpPr>
          <p:spPr bwMode="auto">
            <a:xfrm rot="5400000" flipV="1">
              <a:off x="7231274" y="5140073"/>
              <a:ext cx="0" cy="422920"/>
            </a:xfrm>
            <a:prstGeom prst="straightConnector1">
              <a:avLst/>
            </a:prstGeom>
            <a:solidFill>
              <a:schemeClr val="accent1"/>
            </a:solidFill>
            <a:ln w="19050" cap="flat" cmpd="sng" algn="ctr">
              <a:solidFill>
                <a:srgbClr val="002060"/>
              </a:solidFill>
              <a:prstDash val="sysDash"/>
              <a:round/>
              <a:headEnd type="none" w="lg" len="lg"/>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Arrow Connector 17"/>
            <p:cNvCxnSpPr/>
            <p:nvPr/>
          </p:nvCxnSpPr>
          <p:spPr bwMode="auto">
            <a:xfrm rot="5400000">
              <a:off x="6809506" y="5992712"/>
              <a:ext cx="1282356" cy="0"/>
            </a:xfrm>
            <a:prstGeom prst="straightConnector1">
              <a:avLst/>
            </a:prstGeom>
            <a:solidFill>
              <a:schemeClr val="accent1"/>
            </a:solidFill>
            <a:ln w="31750" cap="rnd" cmpd="sng" algn="ctr">
              <a:solidFill>
                <a:srgbClr val="002060"/>
              </a:solidFill>
              <a:prstDash val="solid"/>
              <a:round/>
              <a:headEnd type="oval" w="med" len="med"/>
              <a:tailEnd type="none" w="lg"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19" name="TextBox 18"/>
          <p:cNvSpPr txBox="1"/>
          <p:nvPr/>
        </p:nvSpPr>
        <p:spPr>
          <a:xfrm>
            <a:off x="7910895" y="3903579"/>
            <a:ext cx="911225" cy="255984"/>
          </a:xfrm>
          <a:prstGeom prst="rect">
            <a:avLst/>
          </a:prstGeom>
          <a:solidFill>
            <a:schemeClr val="bg1">
              <a:lumMod val="85000"/>
            </a:schemeClr>
          </a:solidFill>
          <a:effectLst>
            <a:glow rad="63500">
              <a:schemeClr val="accent1">
                <a:satMod val="175000"/>
                <a:alpha val="40000"/>
              </a:schemeClr>
            </a:glow>
          </a:effectLst>
        </p:spPr>
        <p:txBody>
          <a:bodyPr lIns="0" tIns="0" rIns="0" bIns="0" anchor="ctr" anchorCtr="1"/>
          <a:lstStyle/>
          <a:p>
            <a:pPr algn="ctr" eaLnBrk="0" hangingPunct="0">
              <a:defRPr/>
            </a:pPr>
            <a:r>
              <a:rPr lang="en-US" sz="1600" dirty="0">
                <a:cs typeface="+mn-cs"/>
              </a:rPr>
              <a:t>Vertical</a:t>
            </a:r>
          </a:p>
        </p:txBody>
      </p:sp>
      <p:sp>
        <p:nvSpPr>
          <p:cNvPr id="20" name="TextBox 19"/>
          <p:cNvSpPr txBox="1"/>
          <p:nvPr/>
        </p:nvSpPr>
        <p:spPr>
          <a:xfrm>
            <a:off x="5178808" y="3341604"/>
            <a:ext cx="911225" cy="255984"/>
          </a:xfrm>
          <a:prstGeom prst="rect">
            <a:avLst/>
          </a:prstGeom>
          <a:solidFill>
            <a:schemeClr val="bg1">
              <a:lumMod val="85000"/>
            </a:schemeClr>
          </a:solidFill>
          <a:effectLst>
            <a:glow rad="63500">
              <a:schemeClr val="accent1">
                <a:satMod val="175000"/>
                <a:alpha val="40000"/>
              </a:schemeClr>
            </a:glow>
          </a:effectLst>
        </p:spPr>
        <p:txBody>
          <a:bodyPr lIns="0" tIns="0" rIns="0" bIns="0" anchor="ctr" anchorCtr="1"/>
          <a:lstStyle/>
          <a:p>
            <a:pPr algn="ctr" eaLnBrk="0" hangingPunct="0">
              <a:defRPr/>
            </a:pPr>
            <a:r>
              <a:rPr lang="en-US" sz="1600" dirty="0" err="1">
                <a:cs typeface="+mn-cs"/>
              </a:rPr>
              <a:t>Sloper</a:t>
            </a:r>
            <a:endParaRPr lang="en-US" sz="1600" dirty="0">
              <a:cs typeface="+mn-cs"/>
            </a:endParaRPr>
          </a:p>
        </p:txBody>
      </p:sp>
      <p:grpSp>
        <p:nvGrpSpPr>
          <p:cNvPr id="4" name="Group 3"/>
          <p:cNvGrpSpPr>
            <a:grpSpLocks/>
          </p:cNvGrpSpPr>
          <p:nvPr/>
        </p:nvGrpSpPr>
        <p:grpSpPr bwMode="auto">
          <a:xfrm>
            <a:off x="3724658" y="3357083"/>
            <a:ext cx="2390775" cy="813197"/>
            <a:chOff x="3573201" y="4374690"/>
            <a:chExt cx="2390608" cy="1084853"/>
          </a:xfrm>
          <a:effectLst>
            <a:glow rad="63500">
              <a:schemeClr val="accent1">
                <a:satMod val="175000"/>
                <a:alpha val="40000"/>
              </a:schemeClr>
            </a:glow>
          </a:effectLst>
        </p:grpSpPr>
        <p:sp>
          <p:nvSpPr>
            <p:cNvPr id="78859" name="Oval 21"/>
            <p:cNvSpPr>
              <a:spLocks noChangeArrowheads="1"/>
            </p:cNvSpPr>
            <p:nvPr/>
          </p:nvSpPr>
          <p:spPr bwMode="auto">
            <a:xfrm rot="363161">
              <a:off x="4224839" y="5118016"/>
              <a:ext cx="354717" cy="341527"/>
            </a:xfrm>
            <a:prstGeom prst="ellipse">
              <a:avLst/>
            </a:prstGeom>
            <a:noFill/>
            <a:ln w="31750" algn="ctr">
              <a:solidFill>
                <a:srgbClr val="002060"/>
              </a:solidFill>
              <a:round/>
              <a:headEnd/>
              <a:tailEnd/>
            </a:ln>
          </p:spPr>
          <p:txBody>
            <a:bodyPr lIns="0" tIns="0" rIns="0" bIns="0" anchor="ctr" anchorCtr="1"/>
            <a:lstStyle/>
            <a:p>
              <a:pPr algn="ctr" eaLnBrk="0" hangingPunct="0"/>
              <a:r>
                <a:rPr lang="en-US" sz="4000" b="1" dirty="0">
                  <a:solidFill>
                    <a:srgbClr val="002060"/>
                  </a:solidFill>
                  <a:latin typeface="Harrington" pitchFamily="82" charset="0"/>
                  <a:cs typeface="Times New Roman" pitchFamily="18" charset="0"/>
                </a:rPr>
                <a:t>~</a:t>
              </a:r>
            </a:p>
          </p:txBody>
        </p:sp>
        <p:cxnSp>
          <p:nvCxnSpPr>
            <p:cNvPr id="23" name="Straight Arrow Connector 22"/>
            <p:cNvCxnSpPr/>
            <p:nvPr/>
          </p:nvCxnSpPr>
          <p:spPr bwMode="auto">
            <a:xfrm rot="2415528" flipH="1">
              <a:off x="3573201" y="4374690"/>
              <a:ext cx="1282610" cy="0"/>
            </a:xfrm>
            <a:prstGeom prst="straightConnector1">
              <a:avLst/>
            </a:prstGeom>
            <a:solidFill>
              <a:schemeClr val="accent1"/>
            </a:solidFill>
            <a:ln w="31750" cap="rnd" cmpd="sng" algn="ctr">
              <a:solidFill>
                <a:srgbClr val="002060"/>
              </a:solidFill>
              <a:prstDash val="solid"/>
              <a:round/>
              <a:headEnd type="oval" w="med" len="med"/>
              <a:tailEnd type="none" w="lg"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Arrow Connector 23"/>
            <p:cNvCxnSpPr/>
            <p:nvPr/>
          </p:nvCxnSpPr>
          <p:spPr bwMode="auto">
            <a:xfrm rot="2415528" flipV="1">
              <a:off x="4566907" y="4738426"/>
              <a:ext cx="0" cy="422505"/>
            </a:xfrm>
            <a:prstGeom prst="straightConnector1">
              <a:avLst/>
            </a:prstGeom>
            <a:solidFill>
              <a:schemeClr val="accent1"/>
            </a:solidFill>
            <a:ln w="19050" cap="flat" cmpd="sng" algn="ctr">
              <a:solidFill>
                <a:srgbClr val="002060"/>
              </a:solidFill>
              <a:prstDash val="sysDash"/>
              <a:round/>
              <a:headEnd type="none" w="lg" len="lg"/>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Arrow Connector 24"/>
            <p:cNvCxnSpPr/>
            <p:nvPr/>
          </p:nvCxnSpPr>
          <p:spPr bwMode="auto">
            <a:xfrm rot="2415528" flipV="1">
              <a:off x="4692310" y="4854376"/>
              <a:ext cx="0" cy="422505"/>
            </a:xfrm>
            <a:prstGeom prst="straightConnector1">
              <a:avLst/>
            </a:prstGeom>
            <a:solidFill>
              <a:schemeClr val="accent1"/>
            </a:solidFill>
            <a:ln w="19050" cap="flat" cmpd="sng" algn="ctr">
              <a:solidFill>
                <a:srgbClr val="002060"/>
              </a:solidFill>
              <a:prstDash val="sysDash"/>
              <a:round/>
              <a:headEnd type="none" w="lg" len="lg"/>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Arrow Connector 25"/>
            <p:cNvCxnSpPr/>
            <p:nvPr/>
          </p:nvCxnSpPr>
          <p:spPr bwMode="auto">
            <a:xfrm rot="2415528">
              <a:off x="4681199" y="5313414"/>
              <a:ext cx="1282610" cy="0"/>
            </a:xfrm>
            <a:prstGeom prst="straightConnector1">
              <a:avLst/>
            </a:prstGeom>
            <a:solidFill>
              <a:schemeClr val="accent1"/>
            </a:solidFill>
            <a:ln w="31750" cap="rnd" cmpd="sng" algn="ctr">
              <a:solidFill>
                <a:srgbClr val="002060"/>
              </a:solidFill>
              <a:prstDash val="solid"/>
              <a:round/>
              <a:headEnd type="oval" w="med" len="med"/>
              <a:tailEnd type="none" w="lg"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xEl>
                                              <p:pRg st="1" end="1"/>
                                            </p:txEl>
                                          </p:spTgt>
                                        </p:tgtEl>
                                        <p:attrNameLst>
                                          <p:attrName>style.visibility</p:attrName>
                                        </p:attrNameLst>
                                      </p:cBhvr>
                                      <p:to>
                                        <p:strVal val="visible"/>
                                      </p:to>
                                    </p:set>
                                    <p:animEffect transition="in" filter="wipe(left)">
                                      <p:cBhvr>
                                        <p:cTn id="7" dur="500"/>
                                        <p:tgtEl>
                                          <p:spTgt spid="7680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6805">
                                            <p:txEl>
                                              <p:pRg st="2" end="2"/>
                                            </p:txEl>
                                          </p:spTgt>
                                        </p:tgtEl>
                                        <p:attrNameLst>
                                          <p:attrName>style.visibility</p:attrName>
                                        </p:attrNameLst>
                                      </p:cBhvr>
                                      <p:to>
                                        <p:strVal val="visible"/>
                                      </p:to>
                                    </p:set>
                                    <p:animEffect transition="in" filter="wipe(left)">
                                      <p:cBhvr>
                                        <p:cTn id="12" dur="500"/>
                                        <p:tgtEl>
                                          <p:spTgt spid="7680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6805">
                                            <p:txEl>
                                              <p:pRg st="3" end="3"/>
                                            </p:txEl>
                                          </p:spTgt>
                                        </p:tgtEl>
                                        <p:attrNameLst>
                                          <p:attrName>style.visibility</p:attrName>
                                        </p:attrNameLst>
                                      </p:cBhvr>
                                      <p:to>
                                        <p:strVal val="visible"/>
                                      </p:to>
                                    </p:set>
                                    <p:animEffect transition="in" filter="wipe(left)">
                                      <p:cBhvr>
                                        <p:cTn id="17" dur="500"/>
                                        <p:tgtEl>
                                          <p:spTgt spid="76805">
                                            <p:txEl>
                                              <p:pRg st="3" end="3"/>
                                            </p:txEl>
                                          </p:spTgt>
                                        </p:tgtEl>
                                      </p:cBhvr>
                                    </p:animEffect>
                                  </p:childTnLst>
                                </p:cTn>
                              </p:par>
                            </p:childTnLst>
                          </p:cTn>
                        </p:par>
                        <p:par>
                          <p:cTn id="18" fill="hold">
                            <p:stCondLst>
                              <p:cond delay="500"/>
                            </p:stCondLst>
                            <p:childTnLst>
                              <p:par>
                                <p:cTn id="19" presetID="1" presetClass="entr" presetSubtype="0" fill="hold" nodeType="afterEffect">
                                  <p:stCondLst>
                                    <p:cond delay="500"/>
                                  </p:stCondLst>
                                  <p:childTnLst>
                                    <p:set>
                                      <p:cBhvr>
                                        <p:cTn id="20" dur="1" fill="hold">
                                          <p:stCondLst>
                                            <p:cond delay="0"/>
                                          </p:stCondLst>
                                        </p:cTn>
                                        <p:tgtEl>
                                          <p:spTgt spid="12"/>
                                        </p:tgtEl>
                                        <p:attrNameLst>
                                          <p:attrName>style.visibility</p:attrName>
                                        </p:attrNameLst>
                                      </p:cBhvr>
                                      <p:to>
                                        <p:strVal val="visible"/>
                                      </p:to>
                                    </p:set>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 presetClass="entr" presetSubtype="0" fill="hold" nodeType="afterEffect">
                                  <p:stCondLst>
                                    <p:cond delay="500"/>
                                  </p:stCondLst>
                                  <p:childTnLst>
                                    <p:set>
                                      <p:cBhvr>
                                        <p:cTn id="28" dur="1" fill="hold">
                                          <p:stCondLst>
                                            <p:cond delay="0"/>
                                          </p:stCondLst>
                                        </p:cTn>
                                        <p:tgtEl>
                                          <p:spTgt spid="4"/>
                                        </p:tgtEl>
                                        <p:attrNameLst>
                                          <p:attrName>style.visibility</p:attrName>
                                        </p:attrNameLst>
                                      </p:cBhvr>
                                      <p:to>
                                        <p:strVal val="visible"/>
                                      </p:to>
                                    </p:set>
                                  </p:childTnLst>
                                </p:cTn>
                              </p:par>
                              <p:par>
                                <p:cTn id="29" presetID="42"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1" presetClass="entr" presetSubtype="0" fill="hold" nodeType="afterEffect">
                                  <p:stCondLst>
                                    <p:cond delay="500"/>
                                  </p:stCondLst>
                                  <p:childTnLst>
                                    <p:set>
                                      <p:cBhvr>
                                        <p:cTn id="36" dur="1" fill="hold">
                                          <p:stCondLst>
                                            <p:cond delay="0"/>
                                          </p:stCondLst>
                                        </p:cTn>
                                        <p:tgtEl>
                                          <p:spTgt spid="2"/>
                                        </p:tgtEl>
                                        <p:attrNameLst>
                                          <p:attrName>style.visibility</p:attrName>
                                        </p:attrNameLst>
                                      </p:cBhvr>
                                      <p:to>
                                        <p:strVal val="visible"/>
                                      </p:to>
                                    </p:set>
                                  </p:childTnLst>
                                </p:cTn>
                              </p:par>
                              <p:par>
                                <p:cTn id="37" presetID="42"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A5AD979-FEFB-4781-92CE-E04D13E76ACA}" type="slidenum">
              <a:rPr lang="en-US"/>
              <a:pPr>
                <a:defRPr/>
              </a:pPr>
              <a:t>25</a:t>
            </a:fld>
            <a:endParaRPr lang="en-US"/>
          </a:p>
        </p:txBody>
      </p:sp>
      <p:sp>
        <p:nvSpPr>
          <p:cNvPr id="76804" name="Rectangle 4"/>
          <p:cNvSpPr>
            <a:spLocks noGrp="1" noChangeArrowheads="1"/>
          </p:cNvSpPr>
          <p:nvPr>
            <p:ph type="title" idx="4294967295"/>
          </p:nvPr>
        </p:nvSpPr>
        <p:spPr>
          <a:xfrm>
            <a:off x="516625" y="171450"/>
            <a:ext cx="8229600" cy="342900"/>
          </a:xfrm>
          <a:prstGeom prst="rect">
            <a:avLst/>
          </a:prstGeom>
        </p:spPr>
        <p:txBody>
          <a:bodyPr lIns="0" tIns="0" rIns="0" bIns="0" anchor="ctr" anchorCtr="1"/>
          <a:lstStyle/>
          <a:p>
            <a:pPr eaLnBrk="1" hangingPunct="1">
              <a:defRPr/>
            </a:pPr>
            <a:r>
              <a:rPr lang="en-US" sz="3600" dirty="0" smtClean="0">
                <a:solidFill>
                  <a:schemeClr val="tx1"/>
                </a:solidFill>
                <a:latin typeface="Arial" charset="0"/>
                <a:ea typeface="+mj-ea"/>
                <a:cs typeface="+mj-cs"/>
              </a:rPr>
              <a:t>Types &amp; Configurations</a:t>
            </a:r>
            <a:endParaRPr lang="en-US" sz="3600" dirty="0">
              <a:solidFill>
                <a:schemeClr val="tx1"/>
              </a:solidFill>
              <a:latin typeface="Arial" charset="0"/>
              <a:ea typeface="+mj-ea"/>
              <a:cs typeface="+mj-cs"/>
            </a:endParaRPr>
          </a:p>
        </p:txBody>
      </p:sp>
      <p:sp>
        <p:nvSpPr>
          <p:cNvPr id="76805" name="Text Box 5"/>
          <p:cNvSpPr txBox="1">
            <a:spLocks noChangeArrowheads="1"/>
          </p:cNvSpPr>
          <p:nvPr/>
        </p:nvSpPr>
        <p:spPr bwMode="auto">
          <a:xfrm>
            <a:off x="457200" y="726841"/>
            <a:ext cx="8229600" cy="2523768"/>
          </a:xfrm>
          <a:prstGeom prst="rect">
            <a:avLst/>
          </a:prstGeom>
          <a:noFill/>
          <a:ln w="9525">
            <a:noFill/>
            <a:miter lim="800000"/>
            <a:headEnd/>
            <a:tailEnd/>
          </a:ln>
        </p:spPr>
        <p:txBody>
          <a:bodyPr>
            <a:spAutoFit/>
          </a:bodyPr>
          <a:lstStyle/>
          <a:p>
            <a:pPr algn="ctr" eaLnBrk="0" hangingPunct="0">
              <a:spcBef>
                <a:spcPts val="1200"/>
              </a:spcBef>
            </a:pPr>
            <a:r>
              <a:rPr lang="en-US" altLang="en-US" sz="2800" b="1" dirty="0">
                <a:latin typeface="Arial" pitchFamily="34" charset="0"/>
              </a:rPr>
              <a:t>Inverted </a:t>
            </a:r>
            <a:r>
              <a:rPr lang="en-US" altLang="en-US" sz="2800" b="1" dirty="0" err="1">
                <a:latin typeface="Arial" pitchFamily="34" charset="0"/>
              </a:rPr>
              <a:t>Vee</a:t>
            </a:r>
            <a:endParaRPr lang="en-US" altLang="en-US" sz="2800" b="1" dirty="0">
              <a:latin typeface="Arial" pitchFamily="34" charset="0"/>
            </a:endParaRPr>
          </a:p>
          <a:p>
            <a:pPr eaLnBrk="0" hangingPunct="0">
              <a:spcBef>
                <a:spcPts val="1200"/>
              </a:spcBef>
            </a:pPr>
            <a:r>
              <a:rPr lang="en-US" altLang="en-US" sz="2000" dirty="0">
                <a:latin typeface="Arial" pitchFamily="34" charset="0"/>
              </a:rPr>
              <a:t>Common variant to the standard 1/2-wave dipole.</a:t>
            </a:r>
          </a:p>
          <a:p>
            <a:pPr eaLnBrk="0" hangingPunct="0">
              <a:spcBef>
                <a:spcPts val="1200"/>
              </a:spcBef>
            </a:pPr>
            <a:r>
              <a:rPr lang="en-US" altLang="en-US" sz="2000" dirty="0">
                <a:latin typeface="Arial" pitchFamily="34" charset="0"/>
              </a:rPr>
              <a:t>The name derives from the orientation of the dipole elements that are supported in the middle and angled down.</a:t>
            </a:r>
          </a:p>
          <a:p>
            <a:pPr eaLnBrk="0" hangingPunct="0">
              <a:spcBef>
                <a:spcPts val="1200"/>
              </a:spcBef>
            </a:pPr>
            <a:r>
              <a:rPr lang="en-US" altLang="en-US" sz="2000" dirty="0">
                <a:latin typeface="Arial" pitchFamily="34" charset="0"/>
              </a:rPr>
              <a:t>This dipole occupies less horizontal space and requires only a single center support, which </a:t>
            </a:r>
            <a:r>
              <a:rPr lang="en-US" sz="2000" dirty="0">
                <a:latin typeface="Arial" pitchFamily="34" charset="0"/>
              </a:rPr>
              <a:t>makes it popular for </a:t>
            </a:r>
            <a:r>
              <a:rPr lang="en-US" sz="2000" dirty="0" smtClean="0">
                <a:latin typeface="Arial" pitchFamily="34" charset="0"/>
              </a:rPr>
              <a:t>field </a:t>
            </a:r>
            <a:r>
              <a:rPr lang="en-US" sz="2000" dirty="0">
                <a:latin typeface="Arial" pitchFamily="34" charset="0"/>
              </a:rPr>
              <a:t>use on HF bands</a:t>
            </a:r>
            <a:r>
              <a:rPr lang="en-US" altLang="en-US" sz="2000" dirty="0">
                <a:latin typeface="Arial" pitchFamily="34" charset="0"/>
              </a:rPr>
              <a:t>.  </a:t>
            </a:r>
          </a:p>
        </p:txBody>
      </p:sp>
      <p:sp>
        <p:nvSpPr>
          <p:cNvPr id="5" name="TextBox 4"/>
          <p:cNvSpPr txBox="1"/>
          <p:nvPr/>
        </p:nvSpPr>
        <p:spPr>
          <a:xfrm>
            <a:off x="4344991" y="4100513"/>
            <a:ext cx="1558925" cy="247650"/>
          </a:xfrm>
          <a:prstGeom prst="rect">
            <a:avLst/>
          </a:prstGeom>
          <a:solidFill>
            <a:schemeClr val="bg1">
              <a:lumMod val="85000"/>
            </a:schemeClr>
          </a:solidFill>
        </p:spPr>
        <p:txBody>
          <a:bodyPr lIns="0" tIns="0" rIns="0" bIns="0" anchor="ctr" anchorCtr="1"/>
          <a:lstStyle/>
          <a:p>
            <a:pPr algn="ctr" eaLnBrk="0" hangingPunct="0">
              <a:defRPr/>
            </a:pPr>
            <a:r>
              <a:rPr lang="en-US" sz="1600" dirty="0">
                <a:cs typeface="+mn-cs"/>
              </a:rPr>
              <a:t>Inverted </a:t>
            </a:r>
            <a:r>
              <a:rPr lang="en-US" sz="1600" dirty="0" err="1">
                <a:cs typeface="+mn-cs"/>
              </a:rPr>
              <a:t>Vee</a:t>
            </a:r>
            <a:endParaRPr lang="en-US" sz="1600" dirty="0">
              <a:cs typeface="+mn-cs"/>
            </a:endParaRPr>
          </a:p>
        </p:txBody>
      </p:sp>
      <p:grpSp>
        <p:nvGrpSpPr>
          <p:cNvPr id="21" name="Group 20"/>
          <p:cNvGrpSpPr>
            <a:grpSpLocks/>
          </p:cNvGrpSpPr>
          <p:nvPr/>
        </p:nvGrpSpPr>
        <p:grpSpPr bwMode="auto">
          <a:xfrm>
            <a:off x="6383338" y="3767138"/>
            <a:ext cx="1452562" cy="887016"/>
            <a:chOff x="5964589" y="5022795"/>
            <a:chExt cx="1451959" cy="1183153"/>
          </a:xfrm>
          <a:effectLst>
            <a:glow rad="63500">
              <a:schemeClr val="accent1">
                <a:satMod val="175000"/>
                <a:alpha val="40000"/>
              </a:schemeClr>
            </a:glow>
          </a:effectLst>
        </p:grpSpPr>
        <p:sp>
          <p:nvSpPr>
            <p:cNvPr id="79880" name="Oval 27"/>
            <p:cNvSpPr>
              <a:spLocks noChangeArrowheads="1"/>
            </p:cNvSpPr>
            <p:nvPr/>
          </p:nvSpPr>
          <p:spPr bwMode="auto">
            <a:xfrm>
              <a:off x="6521201" y="5864420"/>
              <a:ext cx="354717" cy="341528"/>
            </a:xfrm>
            <a:prstGeom prst="ellipse">
              <a:avLst/>
            </a:prstGeom>
            <a:noFill/>
            <a:ln w="31750" algn="ctr">
              <a:solidFill>
                <a:srgbClr val="002060"/>
              </a:solidFill>
              <a:round/>
              <a:headEnd/>
              <a:tailEnd/>
            </a:ln>
          </p:spPr>
          <p:txBody>
            <a:bodyPr lIns="0" tIns="0" rIns="0" bIns="0" anchor="ctr" anchorCtr="1"/>
            <a:lstStyle/>
            <a:p>
              <a:pPr algn="ctr" eaLnBrk="0" hangingPunct="0"/>
              <a:r>
                <a:rPr lang="en-US" sz="4000" b="1">
                  <a:solidFill>
                    <a:srgbClr val="002060"/>
                  </a:solidFill>
                  <a:latin typeface="Harrington" pitchFamily="82" charset="0"/>
                  <a:cs typeface="Times New Roman" pitchFamily="18" charset="0"/>
                </a:rPr>
                <a:t>~</a:t>
              </a:r>
            </a:p>
          </p:txBody>
        </p:sp>
        <p:cxnSp>
          <p:nvCxnSpPr>
            <p:cNvPr id="30" name="Straight Arrow Connector 29"/>
            <p:cNvCxnSpPr/>
            <p:nvPr/>
          </p:nvCxnSpPr>
          <p:spPr bwMode="auto">
            <a:xfrm flipV="1">
              <a:off x="6605673" y="5022795"/>
              <a:ext cx="0" cy="865528"/>
            </a:xfrm>
            <a:prstGeom prst="straightConnector1">
              <a:avLst/>
            </a:prstGeom>
            <a:solidFill>
              <a:schemeClr val="accent1"/>
            </a:solidFill>
            <a:ln w="19050" cap="flat" cmpd="sng" algn="ctr">
              <a:solidFill>
                <a:srgbClr val="002060"/>
              </a:solidFill>
              <a:prstDash val="sysDash"/>
              <a:round/>
              <a:headEnd type="none" w="lg" len="lg"/>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 name="Straight Arrow Connector 30"/>
            <p:cNvCxnSpPr/>
            <p:nvPr/>
          </p:nvCxnSpPr>
          <p:spPr bwMode="auto">
            <a:xfrm flipV="1">
              <a:off x="6775464" y="5022795"/>
              <a:ext cx="0" cy="873468"/>
            </a:xfrm>
            <a:prstGeom prst="straightConnector1">
              <a:avLst/>
            </a:prstGeom>
            <a:solidFill>
              <a:schemeClr val="accent1"/>
            </a:solidFill>
            <a:ln w="19050" cap="flat" cmpd="sng" algn="ctr">
              <a:solidFill>
                <a:srgbClr val="002060"/>
              </a:solidFill>
              <a:prstDash val="sysDash"/>
              <a:round/>
              <a:headEnd type="none" w="lg" len="lg"/>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Arrow Connector 31"/>
            <p:cNvCxnSpPr/>
            <p:nvPr/>
          </p:nvCxnSpPr>
          <p:spPr bwMode="auto">
            <a:xfrm>
              <a:off x="6775464" y="5022795"/>
              <a:ext cx="641084" cy="759123"/>
            </a:xfrm>
            <a:prstGeom prst="straightConnector1">
              <a:avLst/>
            </a:prstGeom>
            <a:solidFill>
              <a:schemeClr val="accent1"/>
            </a:solidFill>
            <a:ln w="31750" cap="rnd" cmpd="sng" algn="ctr">
              <a:solidFill>
                <a:srgbClr val="002060"/>
              </a:solidFill>
              <a:prstDash val="solid"/>
              <a:round/>
              <a:headEnd type="oval" w="med" len="med"/>
              <a:tailEnd type="none" w="lg"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Arrow Connector 35"/>
            <p:cNvCxnSpPr/>
            <p:nvPr/>
          </p:nvCxnSpPr>
          <p:spPr bwMode="auto">
            <a:xfrm flipH="1">
              <a:off x="5964589" y="5022795"/>
              <a:ext cx="641084" cy="759123"/>
            </a:xfrm>
            <a:prstGeom prst="straightConnector1">
              <a:avLst/>
            </a:prstGeom>
            <a:solidFill>
              <a:schemeClr val="accent1"/>
            </a:solidFill>
            <a:ln w="31750" cap="rnd" cmpd="sng" algn="ctr">
              <a:solidFill>
                <a:srgbClr val="002060"/>
              </a:solidFill>
              <a:prstDash val="solid"/>
              <a:round/>
              <a:headEnd type="oval" w="med" len="med"/>
              <a:tailEnd type="none" w="lg"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pic>
        <p:nvPicPr>
          <p:cNvPr id="5122" name="Picture 2"/>
          <p:cNvPicPr>
            <a:picLocks noChangeAspect="1" noChangeArrowheads="1"/>
          </p:cNvPicPr>
          <p:nvPr/>
        </p:nvPicPr>
        <p:blipFill>
          <a:blip r:embed="rId2" cstate="print"/>
          <a:srcRect/>
          <a:stretch>
            <a:fillRect/>
          </a:stretch>
        </p:blipFill>
        <p:spPr bwMode="auto">
          <a:xfrm>
            <a:off x="1157291" y="3652838"/>
            <a:ext cx="2289175" cy="1143000"/>
          </a:xfrm>
          <a:prstGeom prst="rect">
            <a:avLst/>
          </a:prstGeom>
          <a:noFill/>
          <a:ln w="9525">
            <a:noFill/>
            <a:miter lim="800000"/>
            <a:headEnd/>
            <a:tailEnd/>
          </a:ln>
          <a:scene3d>
            <a:camera prst="orthographicFront"/>
            <a:lightRig rig="threePt" dir="t"/>
          </a:scene3d>
          <a:sp3d>
            <a:bevelT/>
          </a:sp3d>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xEl>
                                              <p:pRg st="1" end="1"/>
                                            </p:txEl>
                                          </p:spTgt>
                                        </p:tgtEl>
                                        <p:attrNameLst>
                                          <p:attrName>style.visibility</p:attrName>
                                        </p:attrNameLst>
                                      </p:cBhvr>
                                      <p:to>
                                        <p:strVal val="visible"/>
                                      </p:to>
                                    </p:set>
                                    <p:animEffect transition="in" filter="wipe(left)">
                                      <p:cBhvr>
                                        <p:cTn id="7" dur="500"/>
                                        <p:tgtEl>
                                          <p:spTgt spid="7680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6805">
                                            <p:txEl>
                                              <p:pRg st="2" end="2"/>
                                            </p:txEl>
                                          </p:spTgt>
                                        </p:tgtEl>
                                        <p:attrNameLst>
                                          <p:attrName>style.visibility</p:attrName>
                                        </p:attrNameLst>
                                      </p:cBhvr>
                                      <p:to>
                                        <p:strVal val="visible"/>
                                      </p:to>
                                    </p:set>
                                    <p:animEffect transition="in" filter="wipe(left)">
                                      <p:cBhvr>
                                        <p:cTn id="12" dur="500"/>
                                        <p:tgtEl>
                                          <p:spTgt spid="76805">
                                            <p:txEl>
                                              <p:pRg st="2" end="2"/>
                                            </p:txEl>
                                          </p:spTgt>
                                        </p:tgtEl>
                                      </p:cBhvr>
                                    </p:animEffect>
                                  </p:childTnLst>
                                </p:cTn>
                              </p:par>
                            </p:childTnLst>
                          </p:cTn>
                        </p:par>
                        <p:par>
                          <p:cTn id="13" fill="hold">
                            <p:stCondLst>
                              <p:cond delay="500"/>
                            </p:stCondLst>
                            <p:childTnLst>
                              <p:par>
                                <p:cTn id="14" presetID="1" presetClass="entr" presetSubtype="0" fill="hold" nodeType="afterEffect">
                                  <p:stCondLst>
                                    <p:cond delay="2500"/>
                                  </p:stCondLst>
                                  <p:childTnLst>
                                    <p:set>
                                      <p:cBhvr>
                                        <p:cTn id="15" dur="1" fill="hold">
                                          <p:stCondLst>
                                            <p:cond delay="0"/>
                                          </p:stCondLst>
                                        </p:cTn>
                                        <p:tgtEl>
                                          <p:spTgt spid="21"/>
                                        </p:tgtEl>
                                        <p:attrNameLst>
                                          <p:attrName>style.visibility</p:attrName>
                                        </p:attrNameLst>
                                      </p:cBhvr>
                                      <p:to>
                                        <p:strVal val="visible"/>
                                      </p:to>
                                    </p:set>
                                  </p:childTnLst>
                                </p:cTn>
                              </p:par>
                              <p:par>
                                <p:cTn id="16" presetID="42" presetClass="entr" presetSubtype="0" fill="hold" grpId="0" nodeType="withEffect">
                                  <p:stCondLst>
                                    <p:cond delay="25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6805">
                                            <p:txEl>
                                              <p:pRg st="3" end="3"/>
                                            </p:txEl>
                                          </p:spTgt>
                                        </p:tgtEl>
                                        <p:attrNameLst>
                                          <p:attrName>style.visibility</p:attrName>
                                        </p:attrNameLst>
                                      </p:cBhvr>
                                      <p:to>
                                        <p:strVal val="visible"/>
                                      </p:to>
                                    </p:set>
                                    <p:animEffect transition="in" filter="wipe(left)">
                                      <p:cBhvr>
                                        <p:cTn id="25" dur="500"/>
                                        <p:tgtEl>
                                          <p:spTgt spid="7680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E0BBDC5-898B-413D-83C1-92577EA354F5}" type="slidenum">
              <a:rPr lang="en-US"/>
              <a:pPr>
                <a:defRPr/>
              </a:pPr>
              <a:t>26</a:t>
            </a:fld>
            <a:endParaRPr lang="en-US"/>
          </a:p>
        </p:txBody>
      </p:sp>
      <p:sp>
        <p:nvSpPr>
          <p:cNvPr id="76804" name="Rectangle 4"/>
          <p:cNvSpPr>
            <a:spLocks noGrp="1" noChangeArrowheads="1"/>
          </p:cNvSpPr>
          <p:nvPr>
            <p:ph type="title" idx="4294967295"/>
          </p:nvPr>
        </p:nvSpPr>
        <p:spPr>
          <a:xfrm>
            <a:off x="440730" y="171450"/>
            <a:ext cx="8229600" cy="342900"/>
          </a:xfrm>
          <a:prstGeom prst="rect">
            <a:avLst/>
          </a:prstGeom>
        </p:spPr>
        <p:txBody>
          <a:bodyPr lIns="0" tIns="0" rIns="0" bIns="0" anchor="ctr" anchorCtr="1"/>
          <a:lstStyle/>
          <a:p>
            <a:pPr eaLnBrk="1" hangingPunct="1">
              <a:defRPr/>
            </a:pPr>
            <a:r>
              <a:rPr lang="en-US" sz="3600" dirty="0" smtClean="0">
                <a:solidFill>
                  <a:schemeClr val="tx1"/>
                </a:solidFill>
                <a:latin typeface="Arial" charset="0"/>
                <a:ea typeface="+mj-ea"/>
                <a:cs typeface="+mj-cs"/>
              </a:rPr>
              <a:t>Types &amp; Configurations</a:t>
            </a:r>
            <a:endParaRPr lang="en-US" sz="3600" dirty="0">
              <a:solidFill>
                <a:schemeClr val="tx1"/>
              </a:solidFill>
              <a:latin typeface="Arial" charset="0"/>
              <a:ea typeface="+mj-ea"/>
              <a:cs typeface="+mj-cs"/>
            </a:endParaRPr>
          </a:p>
        </p:txBody>
      </p:sp>
      <p:sp>
        <p:nvSpPr>
          <p:cNvPr id="76805" name="Text Box 5"/>
          <p:cNvSpPr txBox="1">
            <a:spLocks noChangeArrowheads="1"/>
          </p:cNvSpPr>
          <p:nvPr/>
        </p:nvSpPr>
        <p:spPr bwMode="auto">
          <a:xfrm>
            <a:off x="457200" y="578645"/>
            <a:ext cx="8229600" cy="2985433"/>
          </a:xfrm>
          <a:prstGeom prst="rect">
            <a:avLst/>
          </a:prstGeom>
          <a:noFill/>
          <a:ln w="9525">
            <a:noFill/>
            <a:miter lim="800000"/>
            <a:headEnd/>
            <a:tailEnd/>
          </a:ln>
        </p:spPr>
        <p:txBody>
          <a:bodyPr>
            <a:spAutoFit/>
          </a:bodyPr>
          <a:lstStyle/>
          <a:p>
            <a:pPr algn="ctr" eaLnBrk="0" hangingPunct="0">
              <a:spcBef>
                <a:spcPts val="1200"/>
              </a:spcBef>
            </a:pPr>
            <a:r>
              <a:rPr lang="en-US" altLang="en-US" sz="2800" b="1" dirty="0">
                <a:latin typeface="Arial" pitchFamily="34" charset="0"/>
              </a:rPr>
              <a:t>OCF Dipole</a:t>
            </a:r>
          </a:p>
          <a:p>
            <a:pPr eaLnBrk="0" hangingPunct="0">
              <a:spcBef>
                <a:spcPts val="1200"/>
              </a:spcBef>
            </a:pPr>
            <a:r>
              <a:rPr lang="en-US" altLang="en-US" sz="2400" dirty="0">
                <a:latin typeface="Arial" pitchFamily="34" charset="0"/>
              </a:rPr>
              <a:t>Half-wave antenna with asymmetrical elements.</a:t>
            </a:r>
          </a:p>
          <a:p>
            <a:pPr eaLnBrk="0" hangingPunct="0">
              <a:spcBef>
                <a:spcPts val="1200"/>
              </a:spcBef>
            </a:pPr>
            <a:r>
              <a:rPr lang="en-US" altLang="en-US" sz="2400" dirty="0">
                <a:latin typeface="Arial" pitchFamily="34" charset="0"/>
              </a:rPr>
              <a:t>Feed point is off-center (OCF=off-center fed).  Also known as a Windom antenna.</a:t>
            </a:r>
          </a:p>
          <a:p>
            <a:pPr eaLnBrk="0" hangingPunct="0">
              <a:spcBef>
                <a:spcPts val="1200"/>
              </a:spcBef>
            </a:pPr>
            <a:r>
              <a:rPr lang="en-US" altLang="en-US" sz="2400" dirty="0">
                <a:latin typeface="Arial" pitchFamily="34" charset="0"/>
              </a:rPr>
              <a:t>Proper design permits multi-band operation. </a:t>
            </a:r>
          </a:p>
          <a:p>
            <a:pPr eaLnBrk="0" hangingPunct="0">
              <a:spcBef>
                <a:spcPts val="1200"/>
              </a:spcBef>
            </a:pPr>
            <a:r>
              <a:rPr lang="en-US" altLang="en-US" sz="2400" dirty="0">
                <a:latin typeface="Arial" pitchFamily="34" charset="0"/>
              </a:rPr>
              <a:t>Horizontal, sloping, or inverted </a:t>
            </a:r>
            <a:r>
              <a:rPr lang="en-US" altLang="en-US" sz="2400" dirty="0" err="1">
                <a:latin typeface="Arial" pitchFamily="34" charset="0"/>
              </a:rPr>
              <a:t>vee</a:t>
            </a:r>
            <a:r>
              <a:rPr lang="en-US" altLang="en-US" sz="2400" dirty="0">
                <a:latin typeface="Arial" pitchFamily="34" charset="0"/>
              </a:rPr>
              <a:t> orientation.</a:t>
            </a:r>
          </a:p>
        </p:txBody>
      </p:sp>
      <p:sp>
        <p:nvSpPr>
          <p:cNvPr id="5" name="TextBox 4"/>
          <p:cNvSpPr txBox="1"/>
          <p:nvPr/>
        </p:nvSpPr>
        <p:spPr>
          <a:xfrm>
            <a:off x="7150103" y="4450351"/>
            <a:ext cx="531813" cy="246459"/>
          </a:xfrm>
          <a:prstGeom prst="rect">
            <a:avLst/>
          </a:prstGeom>
          <a:solidFill>
            <a:schemeClr val="bg1">
              <a:lumMod val="85000"/>
            </a:schemeClr>
          </a:solidFill>
        </p:spPr>
        <p:txBody>
          <a:bodyPr lIns="0" tIns="0" rIns="0" bIns="0" anchor="ctr" anchorCtr="1"/>
          <a:lstStyle/>
          <a:p>
            <a:pPr algn="ctr" eaLnBrk="0" hangingPunct="0">
              <a:defRPr/>
            </a:pPr>
            <a:r>
              <a:rPr lang="en-US" sz="1600" dirty="0">
                <a:cs typeface="+mn-cs"/>
              </a:rPr>
              <a:t>OCF</a:t>
            </a:r>
          </a:p>
        </p:txBody>
      </p:sp>
      <p:grpSp>
        <p:nvGrpSpPr>
          <p:cNvPr id="2" name="Group 1"/>
          <p:cNvGrpSpPr>
            <a:grpSpLocks/>
          </p:cNvGrpSpPr>
          <p:nvPr/>
        </p:nvGrpSpPr>
        <p:grpSpPr bwMode="auto">
          <a:xfrm>
            <a:off x="5632453" y="3833607"/>
            <a:ext cx="2733675" cy="556022"/>
            <a:chOff x="4342007" y="4934753"/>
            <a:chExt cx="2734528" cy="740434"/>
          </a:xfrm>
          <a:effectLst>
            <a:glow rad="63500">
              <a:schemeClr val="accent1">
                <a:satMod val="175000"/>
                <a:alpha val="40000"/>
              </a:schemeClr>
            </a:glow>
          </a:effectLst>
        </p:grpSpPr>
        <p:sp>
          <p:nvSpPr>
            <p:cNvPr id="80904" name="Oval 6"/>
            <p:cNvSpPr>
              <a:spLocks noChangeArrowheads="1"/>
            </p:cNvSpPr>
            <p:nvPr/>
          </p:nvSpPr>
          <p:spPr bwMode="auto">
            <a:xfrm>
              <a:off x="5932774" y="5333659"/>
              <a:ext cx="354717" cy="341528"/>
            </a:xfrm>
            <a:prstGeom prst="ellipse">
              <a:avLst/>
            </a:prstGeom>
            <a:noFill/>
            <a:ln w="31750" algn="ctr">
              <a:solidFill>
                <a:srgbClr val="002060"/>
              </a:solidFill>
              <a:round/>
              <a:headEnd/>
              <a:tailEnd/>
            </a:ln>
          </p:spPr>
          <p:txBody>
            <a:bodyPr lIns="0" tIns="0" rIns="0" bIns="0" anchor="ctr" anchorCtr="1"/>
            <a:lstStyle/>
            <a:p>
              <a:pPr algn="ctr" eaLnBrk="0" hangingPunct="0"/>
              <a:r>
                <a:rPr lang="en-US" sz="4000" b="1" dirty="0">
                  <a:solidFill>
                    <a:srgbClr val="002060"/>
                  </a:solidFill>
                  <a:latin typeface="Harrington" pitchFamily="82" charset="0"/>
                  <a:cs typeface="Times New Roman" pitchFamily="18" charset="0"/>
                </a:rPr>
                <a:t>~</a:t>
              </a:r>
            </a:p>
          </p:txBody>
        </p:sp>
        <p:cxnSp>
          <p:nvCxnSpPr>
            <p:cNvPr id="8" name="Straight Arrow Connector 7"/>
            <p:cNvCxnSpPr/>
            <p:nvPr/>
          </p:nvCxnSpPr>
          <p:spPr bwMode="auto">
            <a:xfrm flipH="1">
              <a:off x="4342007" y="4934753"/>
              <a:ext cx="1668984" cy="0"/>
            </a:xfrm>
            <a:prstGeom prst="straightConnector1">
              <a:avLst/>
            </a:prstGeom>
            <a:solidFill>
              <a:schemeClr val="accent1"/>
            </a:solidFill>
            <a:ln w="31750" cap="rnd" cmpd="sng" algn="ctr">
              <a:solidFill>
                <a:srgbClr val="002060"/>
              </a:solidFill>
              <a:prstDash val="solid"/>
              <a:round/>
              <a:headEnd type="oval" w="med" len="med"/>
              <a:tailEnd type="none" w="lg"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Arrow Connector 8"/>
            <p:cNvCxnSpPr/>
            <p:nvPr/>
          </p:nvCxnSpPr>
          <p:spPr bwMode="auto">
            <a:xfrm flipV="1">
              <a:off x="6017343" y="4934753"/>
              <a:ext cx="0" cy="421746"/>
            </a:xfrm>
            <a:prstGeom prst="straightConnector1">
              <a:avLst/>
            </a:prstGeom>
            <a:solidFill>
              <a:schemeClr val="accent1"/>
            </a:solidFill>
            <a:ln w="19050" cap="flat" cmpd="sng" algn="ctr">
              <a:solidFill>
                <a:srgbClr val="002060"/>
              </a:solidFill>
              <a:prstDash val="sysDash"/>
              <a:round/>
              <a:headEnd type="none" w="lg" len="lg"/>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Arrow Connector 9"/>
            <p:cNvCxnSpPr/>
            <p:nvPr/>
          </p:nvCxnSpPr>
          <p:spPr bwMode="auto">
            <a:xfrm flipV="1">
              <a:off x="6187258" y="4942680"/>
              <a:ext cx="0" cy="421746"/>
            </a:xfrm>
            <a:prstGeom prst="straightConnector1">
              <a:avLst/>
            </a:prstGeom>
            <a:solidFill>
              <a:schemeClr val="accent1"/>
            </a:solidFill>
            <a:ln w="19050" cap="flat" cmpd="sng" algn="ctr">
              <a:solidFill>
                <a:srgbClr val="002060"/>
              </a:solidFill>
              <a:prstDash val="sysDash"/>
              <a:round/>
              <a:headEnd type="none" w="lg" len="lg"/>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p:cNvCxnSpPr/>
            <p:nvPr/>
          </p:nvCxnSpPr>
          <p:spPr bwMode="auto">
            <a:xfrm>
              <a:off x="6187258" y="4934753"/>
              <a:ext cx="889277" cy="0"/>
            </a:xfrm>
            <a:prstGeom prst="straightConnector1">
              <a:avLst/>
            </a:prstGeom>
            <a:solidFill>
              <a:schemeClr val="accent1"/>
            </a:solidFill>
            <a:ln w="31750" cap="rnd" cmpd="sng" algn="ctr">
              <a:solidFill>
                <a:srgbClr val="002060"/>
              </a:solidFill>
              <a:prstDash val="solid"/>
              <a:round/>
              <a:headEnd type="oval" w="med" len="med"/>
              <a:tailEnd type="none" w="lg"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pic>
        <p:nvPicPr>
          <p:cNvPr id="4098" name="Picture 2"/>
          <p:cNvPicPr>
            <a:picLocks noChangeAspect="1" noChangeArrowheads="1"/>
          </p:cNvPicPr>
          <p:nvPr/>
        </p:nvPicPr>
        <p:blipFill>
          <a:blip r:embed="rId2" cstate="print"/>
          <a:srcRect/>
          <a:stretch>
            <a:fillRect/>
          </a:stretch>
        </p:blipFill>
        <p:spPr bwMode="auto">
          <a:xfrm>
            <a:off x="852491" y="3717131"/>
            <a:ext cx="4325937" cy="963216"/>
          </a:xfrm>
          <a:prstGeom prst="rect">
            <a:avLst/>
          </a:prstGeom>
          <a:noFill/>
          <a:ln w="9525">
            <a:noFill/>
            <a:miter lim="800000"/>
            <a:headEnd/>
            <a:tailEnd/>
          </a:ln>
          <a:scene3d>
            <a:camera prst="orthographicFront"/>
            <a:lightRig rig="threePt" dir="t"/>
          </a:scene3d>
          <a:sp3d>
            <a:bevelT/>
          </a:sp3d>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xEl>
                                              <p:pRg st="1" end="1"/>
                                            </p:txEl>
                                          </p:spTgt>
                                        </p:tgtEl>
                                        <p:attrNameLst>
                                          <p:attrName>style.visibility</p:attrName>
                                        </p:attrNameLst>
                                      </p:cBhvr>
                                      <p:to>
                                        <p:strVal val="visible"/>
                                      </p:to>
                                    </p:set>
                                    <p:animEffect transition="in" filter="wipe(left)">
                                      <p:cBhvr>
                                        <p:cTn id="7" dur="500"/>
                                        <p:tgtEl>
                                          <p:spTgt spid="76805">
                                            <p:txEl>
                                              <p:pRg st="1" end="1"/>
                                            </p:txEl>
                                          </p:spTgt>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50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6805">
                                            <p:txEl>
                                              <p:pRg st="2" end="2"/>
                                            </p:txEl>
                                          </p:spTgt>
                                        </p:tgtEl>
                                        <p:attrNameLst>
                                          <p:attrName>style.visibility</p:attrName>
                                        </p:attrNameLst>
                                      </p:cBhvr>
                                      <p:to>
                                        <p:strVal val="visible"/>
                                      </p:to>
                                    </p:set>
                                    <p:animEffect transition="in" filter="wipe(left)">
                                      <p:cBhvr>
                                        <p:cTn id="18" dur="500"/>
                                        <p:tgtEl>
                                          <p:spTgt spid="7680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6805">
                                            <p:txEl>
                                              <p:pRg st="3" end="3"/>
                                            </p:txEl>
                                          </p:spTgt>
                                        </p:tgtEl>
                                        <p:attrNameLst>
                                          <p:attrName>style.visibility</p:attrName>
                                        </p:attrNameLst>
                                      </p:cBhvr>
                                      <p:to>
                                        <p:strVal val="visible"/>
                                      </p:to>
                                    </p:set>
                                    <p:animEffect transition="in" filter="wipe(left)">
                                      <p:cBhvr>
                                        <p:cTn id="23" dur="500"/>
                                        <p:tgtEl>
                                          <p:spTgt spid="7680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6805">
                                            <p:txEl>
                                              <p:pRg st="4" end="4"/>
                                            </p:txEl>
                                          </p:spTgt>
                                        </p:tgtEl>
                                        <p:attrNameLst>
                                          <p:attrName>style.visibility</p:attrName>
                                        </p:attrNameLst>
                                      </p:cBhvr>
                                      <p:to>
                                        <p:strVal val="visible"/>
                                      </p:to>
                                    </p:set>
                                    <p:animEffect transition="in" filter="wipe(left)">
                                      <p:cBhvr>
                                        <p:cTn id="28" dur="500"/>
                                        <p:tgtEl>
                                          <p:spTgt spid="7680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9A690BD-F3E6-42C8-83C9-EE5C81FA0F8F}" type="slidenum">
              <a:rPr lang="en-US"/>
              <a:pPr>
                <a:defRPr/>
              </a:pPr>
              <a:t>27</a:t>
            </a:fld>
            <a:endParaRPr lang="en-US"/>
          </a:p>
        </p:txBody>
      </p:sp>
      <p:sp>
        <p:nvSpPr>
          <p:cNvPr id="76804" name="Rectangle 4"/>
          <p:cNvSpPr>
            <a:spLocks noGrp="1" noChangeArrowheads="1"/>
          </p:cNvSpPr>
          <p:nvPr>
            <p:ph type="title" idx="4294967295"/>
          </p:nvPr>
        </p:nvSpPr>
        <p:spPr>
          <a:xfrm>
            <a:off x="440730" y="171450"/>
            <a:ext cx="8229600" cy="342900"/>
          </a:xfrm>
          <a:prstGeom prst="rect">
            <a:avLst/>
          </a:prstGeom>
        </p:spPr>
        <p:txBody>
          <a:bodyPr lIns="0" tIns="0" rIns="0" bIns="0" anchor="ctr" anchorCtr="1"/>
          <a:lstStyle/>
          <a:p>
            <a:pPr eaLnBrk="1" hangingPunct="1">
              <a:defRPr/>
            </a:pPr>
            <a:r>
              <a:rPr lang="en-US" sz="3600" dirty="0" smtClean="0">
                <a:solidFill>
                  <a:schemeClr val="tx1"/>
                </a:solidFill>
                <a:latin typeface="Arial" charset="0"/>
                <a:ea typeface="+mj-ea"/>
                <a:cs typeface="+mj-cs"/>
              </a:rPr>
              <a:t>Types &amp; Configurations</a:t>
            </a:r>
            <a:endParaRPr lang="en-US" sz="3600" dirty="0">
              <a:solidFill>
                <a:schemeClr val="tx1"/>
              </a:solidFill>
              <a:latin typeface="Arial" charset="0"/>
              <a:ea typeface="+mj-ea"/>
              <a:cs typeface="+mj-cs"/>
            </a:endParaRPr>
          </a:p>
        </p:txBody>
      </p:sp>
      <p:sp>
        <p:nvSpPr>
          <p:cNvPr id="76805" name="Text Box 5"/>
          <p:cNvSpPr txBox="1">
            <a:spLocks noChangeArrowheads="1"/>
          </p:cNvSpPr>
          <p:nvPr/>
        </p:nvSpPr>
        <p:spPr bwMode="auto">
          <a:xfrm>
            <a:off x="457203" y="578644"/>
            <a:ext cx="8213725" cy="4124206"/>
          </a:xfrm>
          <a:prstGeom prst="rect">
            <a:avLst/>
          </a:prstGeom>
          <a:noFill/>
          <a:ln w="9525">
            <a:noFill/>
            <a:miter lim="800000"/>
            <a:headEnd/>
            <a:tailEnd/>
          </a:ln>
        </p:spPr>
        <p:txBody>
          <a:bodyPr>
            <a:spAutoFit/>
          </a:bodyPr>
          <a:lstStyle/>
          <a:p>
            <a:pPr algn="ctr" eaLnBrk="0" hangingPunct="0">
              <a:spcBef>
                <a:spcPts val="1200"/>
              </a:spcBef>
            </a:pPr>
            <a:r>
              <a:rPr lang="en-US" altLang="en-US" sz="2800" b="1" dirty="0">
                <a:latin typeface="Arial" pitchFamily="34" charset="0"/>
              </a:rPr>
              <a:t>Vertical Monopole</a:t>
            </a:r>
          </a:p>
          <a:p>
            <a:pPr eaLnBrk="0" hangingPunct="0">
              <a:spcBef>
                <a:spcPts val="1200"/>
              </a:spcBef>
            </a:pPr>
            <a:r>
              <a:rPr lang="en-US" altLang="en-US" sz="2400" dirty="0">
                <a:latin typeface="Arial" pitchFamily="34" charset="0"/>
              </a:rPr>
              <a:t>Instead the vertical monopole replaces the lower element by the earth (ground) or a substitute called a counterpoise or ground plane.</a:t>
            </a:r>
          </a:p>
          <a:p>
            <a:pPr eaLnBrk="0" hangingPunct="0">
              <a:spcBef>
                <a:spcPts val="1200"/>
              </a:spcBef>
            </a:pPr>
            <a:endParaRPr lang="en-US" altLang="en-US" sz="2800" dirty="0">
              <a:latin typeface="Arial" pitchFamily="34" charset="0"/>
            </a:endParaRPr>
          </a:p>
          <a:p>
            <a:pPr eaLnBrk="0" hangingPunct="0">
              <a:spcBef>
                <a:spcPts val="1200"/>
              </a:spcBef>
            </a:pPr>
            <a:endParaRPr lang="en-US" altLang="en-US" sz="2800" dirty="0">
              <a:latin typeface="Arial" pitchFamily="34" charset="0"/>
            </a:endParaRPr>
          </a:p>
          <a:p>
            <a:pPr eaLnBrk="0" hangingPunct="0">
              <a:spcBef>
                <a:spcPts val="1200"/>
              </a:spcBef>
            </a:pPr>
            <a:endParaRPr lang="en-US" altLang="en-US" sz="2800" dirty="0">
              <a:latin typeface="Arial" pitchFamily="34" charset="0"/>
            </a:endParaRPr>
          </a:p>
          <a:p>
            <a:pPr eaLnBrk="0" hangingPunct="0">
              <a:spcBef>
                <a:spcPts val="1200"/>
              </a:spcBef>
            </a:pPr>
            <a:endParaRPr lang="en-US" altLang="en-US" sz="2800" dirty="0">
              <a:latin typeface="Arial" pitchFamily="34" charset="0"/>
            </a:endParaRPr>
          </a:p>
        </p:txBody>
      </p:sp>
      <p:grpSp>
        <p:nvGrpSpPr>
          <p:cNvPr id="82949" name="Group 3"/>
          <p:cNvGrpSpPr>
            <a:grpSpLocks/>
          </p:cNvGrpSpPr>
          <p:nvPr/>
        </p:nvGrpSpPr>
        <p:grpSpPr bwMode="auto">
          <a:xfrm>
            <a:off x="7537453" y="2265888"/>
            <a:ext cx="754063" cy="2051447"/>
            <a:chOff x="7613126" y="1986995"/>
            <a:chExt cx="753624" cy="2734530"/>
          </a:xfrm>
          <a:effectLst>
            <a:glow rad="63500">
              <a:schemeClr val="accent1">
                <a:satMod val="175000"/>
                <a:alpha val="40000"/>
              </a:schemeClr>
            </a:glow>
          </a:effectLst>
        </p:grpSpPr>
        <p:sp>
          <p:nvSpPr>
            <p:cNvPr id="82955" name="Oval 13"/>
            <p:cNvSpPr>
              <a:spLocks noChangeArrowheads="1"/>
            </p:cNvSpPr>
            <p:nvPr/>
          </p:nvSpPr>
          <p:spPr bwMode="auto">
            <a:xfrm>
              <a:off x="7613126" y="3191488"/>
              <a:ext cx="354717" cy="341527"/>
            </a:xfrm>
            <a:prstGeom prst="ellipse">
              <a:avLst/>
            </a:prstGeom>
            <a:noFill/>
            <a:ln w="31750" algn="ctr">
              <a:solidFill>
                <a:srgbClr val="002060"/>
              </a:solidFill>
              <a:round/>
              <a:headEnd/>
              <a:tailEnd/>
            </a:ln>
          </p:spPr>
          <p:txBody>
            <a:bodyPr lIns="0" tIns="0" rIns="0" bIns="0" anchor="ctr" anchorCtr="1"/>
            <a:lstStyle/>
            <a:p>
              <a:pPr algn="ctr" eaLnBrk="0" hangingPunct="0"/>
              <a:r>
                <a:rPr lang="en-US" sz="4000" b="1">
                  <a:solidFill>
                    <a:srgbClr val="002060"/>
                  </a:solidFill>
                  <a:latin typeface="Harrington" pitchFamily="82" charset="0"/>
                  <a:cs typeface="Times New Roman" pitchFamily="18" charset="0"/>
                </a:rPr>
                <a:t>~</a:t>
              </a:r>
            </a:p>
          </p:txBody>
        </p:sp>
        <p:cxnSp>
          <p:nvCxnSpPr>
            <p:cNvPr id="15" name="Straight Arrow Connector 14"/>
            <p:cNvCxnSpPr/>
            <p:nvPr/>
          </p:nvCxnSpPr>
          <p:spPr bwMode="auto">
            <a:xfrm rot="5400000" flipH="1">
              <a:off x="7725572" y="2628173"/>
              <a:ext cx="1282357" cy="0"/>
            </a:xfrm>
            <a:prstGeom prst="straightConnector1">
              <a:avLst/>
            </a:prstGeom>
            <a:solidFill>
              <a:schemeClr val="accent1"/>
            </a:solidFill>
            <a:ln w="31750" cap="rnd" cmpd="sng" algn="ctr">
              <a:solidFill>
                <a:srgbClr val="002060"/>
              </a:solidFill>
              <a:prstDash val="solid"/>
              <a:round/>
              <a:headEnd type="oval" w="med" len="med"/>
              <a:tailEnd type="none" w="lg"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Arrow Connector 15"/>
            <p:cNvCxnSpPr/>
            <p:nvPr/>
          </p:nvCxnSpPr>
          <p:spPr bwMode="auto">
            <a:xfrm rot="5400000" flipV="1">
              <a:off x="8155736" y="3058337"/>
              <a:ext cx="0" cy="422029"/>
            </a:xfrm>
            <a:prstGeom prst="straightConnector1">
              <a:avLst/>
            </a:prstGeom>
            <a:solidFill>
              <a:schemeClr val="accent1"/>
            </a:solidFill>
            <a:ln w="19050" cap="flat" cmpd="sng" algn="ctr">
              <a:solidFill>
                <a:srgbClr val="002060"/>
              </a:solidFill>
              <a:prstDash val="sysDash"/>
              <a:round/>
              <a:headEnd type="none" w="lg" len="lg"/>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Arrow Connector 16"/>
            <p:cNvCxnSpPr/>
            <p:nvPr/>
          </p:nvCxnSpPr>
          <p:spPr bwMode="auto">
            <a:xfrm rot="5400000" flipV="1">
              <a:off x="8147803" y="3228153"/>
              <a:ext cx="0" cy="422029"/>
            </a:xfrm>
            <a:prstGeom prst="straightConnector1">
              <a:avLst/>
            </a:prstGeom>
            <a:solidFill>
              <a:schemeClr val="accent1"/>
            </a:solidFill>
            <a:ln w="19050" cap="flat" cmpd="sng" algn="ctr">
              <a:solidFill>
                <a:srgbClr val="002060"/>
              </a:solidFill>
              <a:prstDash val="sysDash"/>
              <a:round/>
              <a:headEnd type="none" w="lg" len="lg"/>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Arrow Connector 17"/>
            <p:cNvCxnSpPr/>
            <p:nvPr/>
          </p:nvCxnSpPr>
          <p:spPr bwMode="auto">
            <a:xfrm rot="5400000">
              <a:off x="7725572" y="4080347"/>
              <a:ext cx="1282357" cy="0"/>
            </a:xfrm>
            <a:prstGeom prst="straightConnector1">
              <a:avLst/>
            </a:prstGeom>
            <a:solidFill>
              <a:schemeClr val="accent1"/>
            </a:solidFill>
            <a:ln w="31750" cap="rnd" cmpd="sng" algn="ctr">
              <a:solidFill>
                <a:srgbClr val="002060"/>
              </a:solidFill>
              <a:prstDash val="dash"/>
              <a:round/>
              <a:headEnd type="oval" w="med" len="med"/>
              <a:tailEnd type="none" w="lg"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19" name="TextBox 18"/>
          <p:cNvSpPr txBox="1">
            <a:spLocks noChangeArrowheads="1"/>
          </p:cNvSpPr>
          <p:nvPr/>
        </p:nvSpPr>
        <p:spPr bwMode="auto">
          <a:xfrm>
            <a:off x="6469066" y="3663682"/>
            <a:ext cx="1685925" cy="456009"/>
          </a:xfrm>
          <a:prstGeom prst="rect">
            <a:avLst/>
          </a:prstGeom>
          <a:noFill/>
          <a:ln w="9525">
            <a:noFill/>
            <a:miter lim="800000"/>
            <a:headEnd/>
            <a:tailEnd/>
          </a:ln>
        </p:spPr>
        <p:txBody>
          <a:bodyPr lIns="0" tIns="0" rIns="0" bIns="0" anchor="ctr" anchorCtr="1"/>
          <a:lstStyle/>
          <a:p>
            <a:pPr algn="r" eaLnBrk="0" hangingPunct="0"/>
            <a:r>
              <a:rPr lang="en-US" sz="1600" dirty="0"/>
              <a:t>Ground Plane or Counterpoise</a:t>
            </a:r>
          </a:p>
        </p:txBody>
      </p:sp>
      <p:sp>
        <p:nvSpPr>
          <p:cNvPr id="12" name="TextBox 11"/>
          <p:cNvSpPr txBox="1"/>
          <p:nvPr/>
        </p:nvSpPr>
        <p:spPr>
          <a:xfrm>
            <a:off x="7016753" y="2607598"/>
            <a:ext cx="1063625" cy="394097"/>
          </a:xfrm>
          <a:prstGeom prst="rect">
            <a:avLst/>
          </a:prstGeom>
          <a:solidFill>
            <a:schemeClr val="bg1">
              <a:lumMod val="85000"/>
            </a:schemeClr>
          </a:solidFill>
        </p:spPr>
        <p:txBody>
          <a:bodyPr lIns="0" tIns="0" rIns="0" bIns="0" anchor="ctr" anchorCtr="1"/>
          <a:lstStyle/>
          <a:p>
            <a:pPr algn="ctr" eaLnBrk="0" hangingPunct="0">
              <a:defRPr/>
            </a:pPr>
            <a:r>
              <a:rPr lang="en-US" sz="1600" dirty="0">
                <a:cs typeface="+mn-cs"/>
              </a:rPr>
              <a:t>Vertical Monopole</a:t>
            </a:r>
          </a:p>
        </p:txBody>
      </p:sp>
      <p:pic>
        <p:nvPicPr>
          <p:cNvPr id="3074" name="Picture 2"/>
          <p:cNvPicPr>
            <a:picLocks noChangeAspect="1" noChangeArrowheads="1"/>
          </p:cNvPicPr>
          <p:nvPr/>
        </p:nvPicPr>
        <p:blipFill>
          <a:blip r:embed="rId2" cstate="print"/>
          <a:srcRect/>
          <a:stretch>
            <a:fillRect/>
          </a:stretch>
        </p:blipFill>
        <p:spPr bwMode="auto">
          <a:xfrm>
            <a:off x="3205163" y="2863582"/>
            <a:ext cx="1390650" cy="1392854"/>
          </a:xfrm>
          <a:prstGeom prst="rect">
            <a:avLst/>
          </a:prstGeom>
          <a:noFill/>
          <a:ln w="9525">
            <a:noFill/>
            <a:miter lim="800000"/>
            <a:headEnd/>
            <a:tailEnd/>
          </a:ln>
          <a:scene3d>
            <a:camera prst="orthographicFront"/>
            <a:lightRig rig="threePt" dir="t"/>
          </a:scene3d>
          <a:sp3d>
            <a:bevelT/>
          </a:sp3d>
        </p:spPr>
      </p:pic>
      <p:pic>
        <p:nvPicPr>
          <p:cNvPr id="3075" name="Picture 3"/>
          <p:cNvPicPr>
            <a:picLocks noChangeAspect="1" noChangeArrowheads="1"/>
          </p:cNvPicPr>
          <p:nvPr/>
        </p:nvPicPr>
        <p:blipFill>
          <a:blip r:embed="rId3" cstate="print"/>
          <a:srcRect/>
          <a:stretch>
            <a:fillRect/>
          </a:stretch>
        </p:blipFill>
        <p:spPr bwMode="auto">
          <a:xfrm>
            <a:off x="4951413" y="2863582"/>
            <a:ext cx="1276350" cy="1386712"/>
          </a:xfrm>
          <a:prstGeom prst="rect">
            <a:avLst/>
          </a:prstGeom>
          <a:noFill/>
          <a:ln w="9525">
            <a:noFill/>
            <a:miter lim="800000"/>
            <a:headEnd/>
            <a:tailEnd/>
          </a:ln>
          <a:scene3d>
            <a:camera prst="orthographicFront"/>
            <a:lightRig rig="threePt" dir="t"/>
          </a:scene3d>
          <a:sp3d>
            <a:bevelT/>
          </a:sp3d>
        </p:spPr>
      </p:pic>
      <p:pic>
        <p:nvPicPr>
          <p:cNvPr id="3076" name="Picture 4"/>
          <p:cNvPicPr>
            <a:picLocks noChangeAspect="1" noChangeArrowheads="1"/>
          </p:cNvPicPr>
          <p:nvPr/>
        </p:nvPicPr>
        <p:blipFill>
          <a:blip r:embed="rId4" cstate="print"/>
          <a:srcRect/>
          <a:stretch>
            <a:fillRect/>
          </a:stretch>
        </p:blipFill>
        <p:spPr bwMode="auto">
          <a:xfrm>
            <a:off x="657225" y="2863582"/>
            <a:ext cx="2247900" cy="1453753"/>
          </a:xfrm>
          <a:prstGeom prst="rect">
            <a:avLst/>
          </a:prstGeom>
          <a:noFill/>
          <a:ln w="9525">
            <a:noFill/>
            <a:miter lim="800000"/>
            <a:headEnd/>
            <a:tailEnd/>
          </a:ln>
          <a:scene3d>
            <a:camera prst="orthographicFront"/>
            <a:lightRig rig="threePt" dir="t"/>
          </a:scene3d>
          <a:sp3d>
            <a:bevelT/>
          </a:sp3d>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0093537-18CF-4283-B6F5-B8EBAE578229}" type="slidenum">
              <a:rPr lang="en-US"/>
              <a:pPr>
                <a:defRPr/>
              </a:pPr>
              <a:t>28</a:t>
            </a:fld>
            <a:endParaRPr lang="en-US"/>
          </a:p>
        </p:txBody>
      </p:sp>
      <p:sp>
        <p:nvSpPr>
          <p:cNvPr id="76804" name="Rectangle 4"/>
          <p:cNvSpPr>
            <a:spLocks noGrp="1" noChangeArrowheads="1"/>
          </p:cNvSpPr>
          <p:nvPr>
            <p:ph type="title" idx="4294967295"/>
          </p:nvPr>
        </p:nvSpPr>
        <p:spPr>
          <a:xfrm>
            <a:off x="440730" y="171450"/>
            <a:ext cx="8229600" cy="342900"/>
          </a:xfrm>
          <a:prstGeom prst="rect">
            <a:avLst/>
          </a:prstGeom>
        </p:spPr>
        <p:txBody>
          <a:bodyPr lIns="0" tIns="0" rIns="0" bIns="0" anchor="ctr" anchorCtr="1"/>
          <a:lstStyle/>
          <a:p>
            <a:pPr eaLnBrk="1" hangingPunct="1">
              <a:defRPr/>
            </a:pPr>
            <a:r>
              <a:rPr lang="en-US" sz="3600" dirty="0" smtClean="0">
                <a:solidFill>
                  <a:schemeClr val="tx1"/>
                </a:solidFill>
                <a:latin typeface="Arial" charset="0"/>
                <a:ea typeface="+mj-ea"/>
                <a:cs typeface="+mj-cs"/>
              </a:rPr>
              <a:t>Types &amp; Configurations</a:t>
            </a:r>
            <a:endParaRPr lang="en-US" sz="3600" dirty="0">
              <a:solidFill>
                <a:schemeClr val="tx1"/>
              </a:solidFill>
              <a:latin typeface="Arial" charset="0"/>
              <a:ea typeface="+mj-ea"/>
              <a:cs typeface="+mj-cs"/>
            </a:endParaRPr>
          </a:p>
        </p:txBody>
      </p:sp>
      <p:sp>
        <p:nvSpPr>
          <p:cNvPr id="76805" name="Text Box 5"/>
          <p:cNvSpPr txBox="1">
            <a:spLocks noChangeArrowheads="1"/>
          </p:cNvSpPr>
          <p:nvPr/>
        </p:nvSpPr>
        <p:spPr bwMode="auto">
          <a:xfrm>
            <a:off x="457203" y="578645"/>
            <a:ext cx="8213725" cy="2523768"/>
          </a:xfrm>
          <a:prstGeom prst="rect">
            <a:avLst/>
          </a:prstGeom>
          <a:noFill/>
          <a:ln w="9525">
            <a:noFill/>
            <a:miter lim="800000"/>
            <a:headEnd/>
            <a:tailEnd/>
          </a:ln>
        </p:spPr>
        <p:txBody>
          <a:bodyPr>
            <a:spAutoFit/>
          </a:bodyPr>
          <a:lstStyle/>
          <a:p>
            <a:pPr algn="ctr" eaLnBrk="0" hangingPunct="0">
              <a:spcBef>
                <a:spcPts val="1200"/>
              </a:spcBef>
            </a:pPr>
            <a:r>
              <a:rPr lang="en-US" altLang="en-US" sz="2800" b="1" dirty="0">
                <a:latin typeface="Arial" pitchFamily="34" charset="0"/>
              </a:rPr>
              <a:t>J-Pole</a:t>
            </a:r>
          </a:p>
          <a:p>
            <a:pPr eaLnBrk="0" hangingPunct="0">
              <a:spcBef>
                <a:spcPts val="1200"/>
              </a:spcBef>
            </a:pPr>
            <a:r>
              <a:rPr lang="en-US" altLang="en-US" sz="2000" dirty="0">
                <a:latin typeface="Arial" pitchFamily="34" charset="0"/>
              </a:rPr>
              <a:t>Half-wave (</a:t>
            </a:r>
            <a:r>
              <a:rPr lang="el-GR" altLang="en-US" sz="2000" dirty="0">
                <a:latin typeface="Arial" pitchFamily="34" charset="0"/>
              </a:rPr>
              <a:t>λ</a:t>
            </a:r>
            <a:r>
              <a:rPr lang="en-US" altLang="en-US" sz="2000" dirty="0">
                <a:latin typeface="Arial" pitchFamily="34" charset="0"/>
              </a:rPr>
              <a:t>/2) end-fed antenna also known as the </a:t>
            </a:r>
            <a:r>
              <a:rPr lang="en-US" altLang="en-US" sz="2000" dirty="0" err="1">
                <a:latin typeface="Arial" pitchFamily="34" charset="0"/>
              </a:rPr>
              <a:t>Zepp</a:t>
            </a:r>
            <a:r>
              <a:rPr lang="en-US" altLang="en-US" sz="2000" dirty="0">
                <a:latin typeface="Arial" pitchFamily="34" charset="0"/>
              </a:rPr>
              <a:t> (originally developed for use on airships with the antenna trailing behind).</a:t>
            </a:r>
          </a:p>
          <a:p>
            <a:pPr eaLnBrk="0" hangingPunct="0">
              <a:spcBef>
                <a:spcPts val="1200"/>
              </a:spcBef>
            </a:pPr>
            <a:r>
              <a:rPr lang="en-US" altLang="en-US" sz="2000" dirty="0">
                <a:latin typeface="Arial" pitchFamily="34" charset="0"/>
              </a:rPr>
              <a:t>Features a </a:t>
            </a:r>
            <a:r>
              <a:rPr lang="el-GR" altLang="en-US" sz="2000" dirty="0">
                <a:latin typeface="Arial" pitchFamily="34" charset="0"/>
              </a:rPr>
              <a:t>λ</a:t>
            </a:r>
            <a:r>
              <a:rPr lang="en-US" altLang="en-US" sz="2000" dirty="0">
                <a:latin typeface="Arial" pitchFamily="34" charset="0"/>
              </a:rPr>
              <a:t>/4 parallel tuning stub (for impedance matching) that forms a J-shape.  </a:t>
            </a:r>
          </a:p>
          <a:p>
            <a:pPr eaLnBrk="0" hangingPunct="0">
              <a:spcBef>
                <a:spcPts val="1200"/>
              </a:spcBef>
            </a:pPr>
            <a:r>
              <a:rPr lang="en-US" altLang="en-US" sz="2000" dirty="0">
                <a:latin typeface="Arial" pitchFamily="34" charset="0"/>
              </a:rPr>
              <a:t>Slim-Jim version folds over longer element for greater gain.</a:t>
            </a:r>
          </a:p>
        </p:txBody>
      </p:sp>
      <p:sp>
        <p:nvSpPr>
          <p:cNvPr id="19" name="TextBox 18"/>
          <p:cNvSpPr txBox="1"/>
          <p:nvPr/>
        </p:nvSpPr>
        <p:spPr>
          <a:xfrm>
            <a:off x="3590928" y="4015979"/>
            <a:ext cx="904875" cy="227409"/>
          </a:xfrm>
          <a:prstGeom prst="rect">
            <a:avLst/>
          </a:prstGeom>
          <a:solidFill>
            <a:schemeClr val="bg1">
              <a:lumMod val="85000"/>
            </a:schemeClr>
          </a:solidFill>
        </p:spPr>
        <p:txBody>
          <a:bodyPr lIns="0" tIns="0" rIns="0" bIns="0" anchor="ctr" anchorCtr="1"/>
          <a:lstStyle/>
          <a:p>
            <a:pPr algn="ctr" eaLnBrk="0" hangingPunct="0">
              <a:defRPr/>
            </a:pPr>
            <a:r>
              <a:rPr lang="en-US" sz="1600" dirty="0">
                <a:cs typeface="+mn-cs"/>
              </a:rPr>
              <a:t>J-pole</a:t>
            </a:r>
          </a:p>
        </p:txBody>
      </p:sp>
      <p:grpSp>
        <p:nvGrpSpPr>
          <p:cNvPr id="13" name="Group 12"/>
          <p:cNvGrpSpPr>
            <a:grpSpLocks/>
          </p:cNvGrpSpPr>
          <p:nvPr/>
        </p:nvGrpSpPr>
        <p:grpSpPr bwMode="auto">
          <a:xfrm>
            <a:off x="2528888" y="3425430"/>
            <a:ext cx="752475" cy="1216819"/>
            <a:chOff x="4273746" y="4008040"/>
            <a:chExt cx="753624" cy="1621915"/>
          </a:xfrm>
          <a:effectLst>
            <a:glow rad="63500">
              <a:schemeClr val="accent1">
                <a:satMod val="175000"/>
                <a:alpha val="40000"/>
              </a:schemeClr>
            </a:glow>
          </a:effectLst>
        </p:grpSpPr>
        <p:sp>
          <p:nvSpPr>
            <p:cNvPr id="86027" name="Oval 13"/>
            <p:cNvSpPr>
              <a:spLocks noChangeArrowheads="1"/>
            </p:cNvSpPr>
            <p:nvPr/>
          </p:nvSpPr>
          <p:spPr bwMode="auto">
            <a:xfrm>
              <a:off x="4273746" y="5212533"/>
              <a:ext cx="354717" cy="341527"/>
            </a:xfrm>
            <a:prstGeom prst="ellipse">
              <a:avLst/>
            </a:prstGeom>
            <a:noFill/>
            <a:ln w="31750" algn="ctr">
              <a:solidFill>
                <a:srgbClr val="002060"/>
              </a:solidFill>
              <a:round/>
              <a:headEnd/>
              <a:tailEnd/>
            </a:ln>
          </p:spPr>
          <p:txBody>
            <a:bodyPr lIns="0" tIns="0" rIns="0" bIns="0" anchor="ctr" anchorCtr="1"/>
            <a:lstStyle/>
            <a:p>
              <a:pPr algn="ctr" eaLnBrk="0" hangingPunct="0"/>
              <a:r>
                <a:rPr lang="en-US" sz="4000" b="1">
                  <a:solidFill>
                    <a:srgbClr val="002060"/>
                  </a:solidFill>
                  <a:latin typeface="Harrington" pitchFamily="82" charset="0"/>
                  <a:cs typeface="Times New Roman" pitchFamily="18" charset="0"/>
                </a:rPr>
                <a:t>~</a:t>
              </a:r>
            </a:p>
          </p:txBody>
        </p:sp>
        <p:cxnSp>
          <p:nvCxnSpPr>
            <p:cNvPr id="15" name="Straight Arrow Connector 14"/>
            <p:cNvCxnSpPr/>
            <p:nvPr/>
          </p:nvCxnSpPr>
          <p:spPr bwMode="auto">
            <a:xfrm rot="5400000" flipH="1">
              <a:off x="4386222" y="4649188"/>
              <a:ext cx="1282297" cy="0"/>
            </a:xfrm>
            <a:prstGeom prst="straightConnector1">
              <a:avLst/>
            </a:prstGeom>
            <a:solidFill>
              <a:schemeClr val="accent1"/>
            </a:solidFill>
            <a:ln w="31750" cap="rnd" cmpd="sng" algn="ctr">
              <a:solidFill>
                <a:srgbClr val="002060"/>
              </a:solidFill>
              <a:prstDash val="solid"/>
              <a:round/>
              <a:headEnd type="oval" w="med" len="med"/>
              <a:tailEnd type="none" w="lg"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Arrow Connector 15"/>
            <p:cNvCxnSpPr/>
            <p:nvPr/>
          </p:nvCxnSpPr>
          <p:spPr bwMode="auto">
            <a:xfrm rot="5400000" flipV="1">
              <a:off x="4815911" y="5078876"/>
              <a:ext cx="0" cy="422920"/>
            </a:xfrm>
            <a:prstGeom prst="straightConnector1">
              <a:avLst/>
            </a:prstGeom>
            <a:solidFill>
              <a:schemeClr val="accent1"/>
            </a:solidFill>
            <a:ln w="19050" cap="flat" cmpd="sng" algn="ctr">
              <a:solidFill>
                <a:srgbClr val="002060"/>
              </a:solidFill>
              <a:prstDash val="sysDash"/>
              <a:round/>
              <a:headEnd type="none" w="lg" len="lg"/>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Arrow Connector 16"/>
            <p:cNvCxnSpPr/>
            <p:nvPr/>
          </p:nvCxnSpPr>
          <p:spPr bwMode="auto">
            <a:xfrm>
              <a:off x="4596500" y="5460145"/>
              <a:ext cx="279827" cy="0"/>
            </a:xfrm>
            <a:prstGeom prst="straightConnector1">
              <a:avLst/>
            </a:prstGeom>
            <a:solidFill>
              <a:schemeClr val="accent1"/>
            </a:solidFill>
            <a:ln w="19050" cap="flat" cmpd="sng" algn="ctr">
              <a:solidFill>
                <a:srgbClr val="002060"/>
              </a:solidFill>
              <a:prstDash val="sysDash"/>
              <a:round/>
              <a:headEnd type="none" w="lg" len="lg"/>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Arrow Connector 11"/>
            <p:cNvCxnSpPr/>
            <p:nvPr/>
          </p:nvCxnSpPr>
          <p:spPr bwMode="auto">
            <a:xfrm flipV="1">
              <a:off x="4876327" y="5022133"/>
              <a:ext cx="0" cy="438012"/>
            </a:xfrm>
            <a:prstGeom prst="straightConnector1">
              <a:avLst/>
            </a:prstGeom>
            <a:solidFill>
              <a:schemeClr val="accent1"/>
            </a:solidFill>
            <a:ln w="31750" cap="rnd" cmpd="sng" algn="ctr">
              <a:solidFill>
                <a:srgbClr val="002060"/>
              </a:solidFill>
              <a:prstDash val="solid"/>
              <a:round/>
              <a:headEnd type="oval" w="med" len="med"/>
              <a:tailEnd type="none" w="lg"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Arrow Connector 19"/>
            <p:cNvCxnSpPr/>
            <p:nvPr/>
          </p:nvCxnSpPr>
          <p:spPr bwMode="auto">
            <a:xfrm flipV="1">
              <a:off x="5027370" y="5283989"/>
              <a:ext cx="0" cy="345966"/>
            </a:xfrm>
            <a:prstGeom prst="straightConnector1">
              <a:avLst/>
            </a:prstGeom>
            <a:solidFill>
              <a:schemeClr val="accent1"/>
            </a:solidFill>
            <a:ln w="31750" cap="rnd" cmpd="sng" algn="ctr">
              <a:solidFill>
                <a:srgbClr val="002060"/>
              </a:solidFill>
              <a:prstDash val="solid"/>
              <a:round/>
              <a:headEnd type="none" w="med" len="med"/>
              <a:tailEnd type="none" w="lg"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Arrow Connector 20"/>
            <p:cNvCxnSpPr/>
            <p:nvPr/>
          </p:nvCxnSpPr>
          <p:spPr bwMode="auto">
            <a:xfrm flipV="1">
              <a:off x="4876327" y="5436341"/>
              <a:ext cx="0" cy="193614"/>
            </a:xfrm>
            <a:prstGeom prst="straightConnector1">
              <a:avLst/>
            </a:prstGeom>
            <a:solidFill>
              <a:schemeClr val="accent1"/>
            </a:solidFill>
            <a:ln w="31750" cap="rnd" cmpd="sng" algn="ctr">
              <a:solidFill>
                <a:srgbClr val="002060"/>
              </a:solidFill>
              <a:prstDash val="solid"/>
              <a:round/>
              <a:headEnd type="none" w="med" len="med"/>
              <a:tailEnd type="none" w="lg"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Arrow Connector 21"/>
            <p:cNvCxnSpPr/>
            <p:nvPr/>
          </p:nvCxnSpPr>
          <p:spPr bwMode="auto">
            <a:xfrm>
              <a:off x="4876327" y="5629955"/>
              <a:ext cx="151043" cy="0"/>
            </a:xfrm>
            <a:prstGeom prst="straightConnector1">
              <a:avLst/>
            </a:prstGeom>
            <a:solidFill>
              <a:schemeClr val="accent1"/>
            </a:solidFill>
            <a:ln w="31750" cap="rnd" cmpd="sng" algn="ctr">
              <a:solidFill>
                <a:srgbClr val="002060"/>
              </a:solidFill>
              <a:prstDash val="solid"/>
              <a:round/>
              <a:headEnd type="none" w="med" len="med"/>
              <a:tailEnd type="none" w="lg"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pic>
        <p:nvPicPr>
          <p:cNvPr id="1026" name="Picture 2"/>
          <p:cNvPicPr>
            <a:picLocks noChangeAspect="1" noChangeArrowheads="1"/>
          </p:cNvPicPr>
          <p:nvPr/>
        </p:nvPicPr>
        <p:blipFill>
          <a:blip r:embed="rId2" cstate="print"/>
          <a:srcRect/>
          <a:stretch>
            <a:fillRect/>
          </a:stretch>
        </p:blipFill>
        <p:spPr bwMode="auto">
          <a:xfrm>
            <a:off x="5561013" y="3255169"/>
            <a:ext cx="1060450" cy="1195388"/>
          </a:xfrm>
          <a:prstGeom prst="rect">
            <a:avLst/>
          </a:prstGeom>
          <a:noFill/>
          <a:ln w="9525">
            <a:noFill/>
            <a:miter lim="800000"/>
            <a:headEnd/>
            <a:tailEnd/>
          </a:ln>
          <a:scene3d>
            <a:camera prst="orthographicFront"/>
            <a:lightRig rig="threePt" dir="t"/>
          </a:scene3d>
          <a:sp3d>
            <a:bevelT/>
          </a:sp3d>
        </p:spPr>
      </p:pic>
      <p:pic>
        <p:nvPicPr>
          <p:cNvPr id="1027" name="Picture 3"/>
          <p:cNvPicPr>
            <a:picLocks noChangeAspect="1" noChangeArrowheads="1"/>
          </p:cNvPicPr>
          <p:nvPr/>
        </p:nvPicPr>
        <p:blipFill>
          <a:blip r:embed="rId3" cstate="print"/>
          <a:srcRect/>
          <a:stretch>
            <a:fillRect/>
          </a:stretch>
        </p:blipFill>
        <p:spPr bwMode="auto">
          <a:xfrm>
            <a:off x="7077075" y="3261123"/>
            <a:ext cx="1062038" cy="1203722"/>
          </a:xfrm>
          <a:prstGeom prst="rect">
            <a:avLst/>
          </a:prstGeom>
          <a:noFill/>
          <a:ln w="9525">
            <a:noFill/>
            <a:miter lim="800000"/>
            <a:headEnd/>
            <a:tailEnd/>
          </a:ln>
          <a:scene3d>
            <a:camera prst="orthographicFront"/>
            <a:lightRig rig="threePt" dir="t"/>
          </a:scene3d>
          <a:sp3d>
            <a:bevelT/>
          </a:sp3d>
        </p:spPr>
      </p:pic>
      <p:sp>
        <p:nvSpPr>
          <p:cNvPr id="18" name="TextBox 17"/>
          <p:cNvSpPr txBox="1"/>
          <p:nvPr/>
        </p:nvSpPr>
        <p:spPr>
          <a:xfrm>
            <a:off x="5561013" y="4450558"/>
            <a:ext cx="1060450" cy="473937"/>
          </a:xfrm>
          <a:prstGeom prst="rect">
            <a:avLst/>
          </a:prstGeom>
          <a:solidFill>
            <a:schemeClr val="bg1">
              <a:lumMod val="85000"/>
            </a:schemeClr>
          </a:solidFill>
        </p:spPr>
        <p:txBody>
          <a:bodyPr lIns="0" tIns="0" rIns="0" bIns="0" anchor="ctr" anchorCtr="1"/>
          <a:lstStyle/>
          <a:p>
            <a:pPr algn="ctr" eaLnBrk="0" hangingPunct="0">
              <a:defRPr/>
            </a:pPr>
            <a:r>
              <a:rPr lang="en-US" sz="1600" dirty="0">
                <a:cs typeface="+mn-cs"/>
              </a:rPr>
              <a:t>VHF J-pole</a:t>
            </a:r>
          </a:p>
        </p:txBody>
      </p:sp>
      <p:sp>
        <p:nvSpPr>
          <p:cNvPr id="23" name="TextBox 22"/>
          <p:cNvSpPr txBox="1"/>
          <p:nvPr/>
        </p:nvSpPr>
        <p:spPr>
          <a:xfrm>
            <a:off x="7077075" y="4464845"/>
            <a:ext cx="1062038" cy="459650"/>
          </a:xfrm>
          <a:prstGeom prst="rect">
            <a:avLst/>
          </a:prstGeom>
          <a:solidFill>
            <a:schemeClr val="bg1">
              <a:lumMod val="85000"/>
            </a:schemeClr>
          </a:solidFill>
        </p:spPr>
        <p:txBody>
          <a:bodyPr lIns="0" tIns="0" rIns="0" bIns="0" anchor="ctr" anchorCtr="1"/>
          <a:lstStyle/>
          <a:p>
            <a:pPr algn="ctr" eaLnBrk="0" hangingPunct="0">
              <a:defRPr/>
            </a:pPr>
            <a:r>
              <a:rPr lang="en-US" sz="1600" dirty="0">
                <a:cs typeface="+mn-cs"/>
              </a:rPr>
              <a:t>Slim-Jim Variant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6805">
                                            <p:txEl>
                                              <p:pRg st="1" end="1"/>
                                            </p:txEl>
                                          </p:spTgt>
                                        </p:tgtEl>
                                        <p:attrNameLst>
                                          <p:attrName>style.visibility</p:attrName>
                                        </p:attrNameLst>
                                      </p:cBhvr>
                                      <p:to>
                                        <p:strVal val="visible"/>
                                      </p:to>
                                    </p:set>
                                    <p:anim calcmode="lin" valueType="num">
                                      <p:cBhvr additive="base">
                                        <p:cTn id="7" dur="500" fill="hold"/>
                                        <p:tgtEl>
                                          <p:spTgt spid="7680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6805">
                                            <p:txEl>
                                              <p:pRg st="2" end="2"/>
                                            </p:txEl>
                                          </p:spTgt>
                                        </p:tgtEl>
                                        <p:attrNameLst>
                                          <p:attrName>style.visibility</p:attrName>
                                        </p:attrNameLst>
                                      </p:cBhvr>
                                      <p:to>
                                        <p:strVal val="visible"/>
                                      </p:to>
                                    </p:set>
                                    <p:anim calcmode="lin" valueType="num">
                                      <p:cBhvr additive="base">
                                        <p:cTn id="13" dur="500" fill="hold"/>
                                        <p:tgtEl>
                                          <p:spTgt spid="7680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05">
                                            <p:txEl>
                                              <p:pRg st="2" end="2"/>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 presetClass="entr" presetSubtype="0" fill="hold" nodeType="afterEffect">
                                  <p:stCondLst>
                                    <p:cond delay="1000"/>
                                  </p:stCondLst>
                                  <p:childTnLst>
                                    <p:set>
                                      <p:cBhvr>
                                        <p:cTn id="17" dur="1" fill="hold">
                                          <p:stCondLst>
                                            <p:cond delay="0"/>
                                          </p:stCondLst>
                                        </p:cTn>
                                        <p:tgtEl>
                                          <p:spTgt spid="13"/>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6805">
                                            <p:txEl>
                                              <p:pRg st="3" end="3"/>
                                            </p:txEl>
                                          </p:spTgt>
                                        </p:tgtEl>
                                        <p:attrNameLst>
                                          <p:attrName>style.visibility</p:attrName>
                                        </p:attrNameLst>
                                      </p:cBhvr>
                                      <p:to>
                                        <p:strVal val="visible"/>
                                      </p:to>
                                    </p:set>
                                    <p:anim calcmode="lin" valueType="num">
                                      <p:cBhvr additive="base">
                                        <p:cTn id="31" dur="500" fill="hold"/>
                                        <p:tgtEl>
                                          <p:spTgt spid="7680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6805">
                                            <p:txEl>
                                              <p:pRg st="3" end="3"/>
                                            </p:txEl>
                                          </p:spTgt>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1" presetClass="entr" presetSubtype="0" fill="hold" nodeType="afterEffect">
                                  <p:stCondLst>
                                    <p:cond delay="1000"/>
                                  </p:stCondLst>
                                  <p:childTnLst>
                                    <p:set>
                                      <p:cBhvr>
                                        <p:cTn id="35" dur="1" fill="hold">
                                          <p:stCondLst>
                                            <p:cond delay="0"/>
                                          </p:stCondLst>
                                        </p:cTn>
                                        <p:tgtEl>
                                          <p:spTgt spid="1027"/>
                                        </p:tgtEl>
                                        <p:attrNameLst>
                                          <p:attrName>style.visibility</p:attrName>
                                        </p:attrNameLst>
                                      </p:cBhvr>
                                      <p:to>
                                        <p:strVal val="visible"/>
                                      </p:to>
                                    </p:set>
                                  </p:childTnLst>
                                </p:cTn>
                              </p:par>
                              <p:par>
                                <p:cTn id="36" presetID="1" presetClass="entr" presetSubtype="0" fill="hold" grpId="0" nodeType="withEffect">
                                  <p:stCondLst>
                                    <p:cond delay="100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5E5CD192-548D-4917-A9C3-D08EF8422CF8}" type="slidenum">
              <a:rPr lang="en-US"/>
              <a:pPr>
                <a:defRPr/>
              </a:pPr>
              <a:t>29</a:t>
            </a:fld>
            <a:endParaRPr lang="en-US"/>
          </a:p>
        </p:txBody>
      </p:sp>
      <p:sp>
        <p:nvSpPr>
          <p:cNvPr id="76804" name="Rectangle 4"/>
          <p:cNvSpPr>
            <a:spLocks noGrp="1" noChangeArrowheads="1"/>
          </p:cNvSpPr>
          <p:nvPr>
            <p:ph type="title" idx="4294967295"/>
          </p:nvPr>
        </p:nvSpPr>
        <p:spPr>
          <a:xfrm>
            <a:off x="440730" y="171450"/>
            <a:ext cx="8229600" cy="342900"/>
          </a:xfrm>
          <a:prstGeom prst="rect">
            <a:avLst/>
          </a:prstGeom>
        </p:spPr>
        <p:txBody>
          <a:bodyPr lIns="0" tIns="0" rIns="0" bIns="0" anchor="ctr" anchorCtr="1"/>
          <a:lstStyle/>
          <a:p>
            <a:pPr eaLnBrk="1" hangingPunct="1">
              <a:defRPr/>
            </a:pPr>
            <a:r>
              <a:rPr lang="en-US" sz="3600" dirty="0" smtClean="0">
                <a:solidFill>
                  <a:schemeClr val="tx1"/>
                </a:solidFill>
                <a:latin typeface="Arial" charset="0"/>
                <a:ea typeface="+mj-ea"/>
                <a:cs typeface="+mj-cs"/>
              </a:rPr>
              <a:t>Types &amp; Configurations</a:t>
            </a:r>
            <a:endParaRPr lang="en-US" sz="3600" dirty="0">
              <a:solidFill>
                <a:schemeClr val="tx1"/>
              </a:solidFill>
              <a:latin typeface="Arial" charset="0"/>
              <a:ea typeface="+mj-ea"/>
              <a:cs typeface="+mj-cs"/>
            </a:endParaRPr>
          </a:p>
        </p:txBody>
      </p:sp>
      <p:sp>
        <p:nvSpPr>
          <p:cNvPr id="76805" name="Text Box 5"/>
          <p:cNvSpPr txBox="1">
            <a:spLocks noChangeArrowheads="1"/>
          </p:cNvSpPr>
          <p:nvPr/>
        </p:nvSpPr>
        <p:spPr bwMode="auto">
          <a:xfrm>
            <a:off x="457200" y="578645"/>
            <a:ext cx="8229600" cy="2831544"/>
          </a:xfrm>
          <a:prstGeom prst="rect">
            <a:avLst/>
          </a:prstGeom>
          <a:noFill/>
          <a:ln w="9525">
            <a:noFill/>
            <a:miter lim="800000"/>
            <a:headEnd/>
            <a:tailEnd/>
          </a:ln>
        </p:spPr>
        <p:txBody>
          <a:bodyPr>
            <a:spAutoFit/>
          </a:bodyPr>
          <a:lstStyle/>
          <a:p>
            <a:pPr algn="ctr" eaLnBrk="0" hangingPunct="0">
              <a:spcBef>
                <a:spcPts val="1200"/>
              </a:spcBef>
            </a:pPr>
            <a:r>
              <a:rPr lang="en-US" altLang="en-US" sz="2800" b="1" dirty="0" err="1">
                <a:latin typeface="Arial" pitchFamily="34" charset="0"/>
              </a:rPr>
              <a:t>Yagi</a:t>
            </a:r>
            <a:endParaRPr lang="en-US" altLang="en-US" sz="2800" b="1" dirty="0">
              <a:latin typeface="Arial" pitchFamily="34" charset="0"/>
            </a:endParaRPr>
          </a:p>
          <a:p>
            <a:pPr eaLnBrk="0" hangingPunct="0">
              <a:spcBef>
                <a:spcPts val="1200"/>
              </a:spcBef>
            </a:pPr>
            <a:r>
              <a:rPr lang="en-US" altLang="en-US" sz="2000" dirty="0">
                <a:latin typeface="Arial" pitchFamily="34" charset="0"/>
              </a:rPr>
              <a:t>Directional (beam) half-wave center-fed antenna with two quarter-wave symmetrical elements.</a:t>
            </a:r>
          </a:p>
          <a:p>
            <a:pPr eaLnBrk="0" hangingPunct="0">
              <a:spcBef>
                <a:spcPts val="1200"/>
              </a:spcBef>
            </a:pPr>
            <a:r>
              <a:rPr lang="en-US" altLang="en-US" sz="2000" dirty="0">
                <a:latin typeface="Arial" pitchFamily="34" charset="0"/>
              </a:rPr>
              <a:t>Essentially a dipole with extra elements to provide directivity.  Officially termed </a:t>
            </a:r>
            <a:r>
              <a:rPr lang="en-US" altLang="en-US" sz="2000" dirty="0" err="1">
                <a:latin typeface="Arial" pitchFamily="34" charset="0"/>
              </a:rPr>
              <a:t>Yagi-Uda</a:t>
            </a:r>
            <a:r>
              <a:rPr lang="en-US" altLang="en-US" sz="2000" dirty="0">
                <a:latin typeface="Arial" pitchFamily="34" charset="0"/>
              </a:rPr>
              <a:t> (inventors).</a:t>
            </a:r>
          </a:p>
          <a:p>
            <a:pPr eaLnBrk="0" hangingPunct="0">
              <a:spcBef>
                <a:spcPts val="1200"/>
              </a:spcBef>
            </a:pPr>
            <a:r>
              <a:rPr lang="en-US" altLang="en-US" sz="2000" dirty="0">
                <a:latin typeface="Arial" pitchFamily="34" charset="0"/>
              </a:rPr>
              <a:t>More commonly oriented horizontally but may be vertical for local VHF/UHF use.</a:t>
            </a:r>
          </a:p>
        </p:txBody>
      </p:sp>
      <p:sp>
        <p:nvSpPr>
          <p:cNvPr id="32" name="TextBox 31"/>
          <p:cNvSpPr txBox="1"/>
          <p:nvPr/>
        </p:nvSpPr>
        <p:spPr>
          <a:xfrm>
            <a:off x="7304087" y="4156472"/>
            <a:ext cx="1366243" cy="692128"/>
          </a:xfrm>
          <a:prstGeom prst="rect">
            <a:avLst/>
          </a:prstGeom>
          <a:solidFill>
            <a:schemeClr val="bg1">
              <a:lumMod val="85000"/>
            </a:schemeClr>
          </a:solidFill>
        </p:spPr>
        <p:txBody>
          <a:bodyPr lIns="0" tIns="0" rIns="0" bIns="0" anchor="ctr" anchorCtr="1"/>
          <a:lstStyle/>
          <a:p>
            <a:pPr algn="ctr" eaLnBrk="0" hangingPunct="0">
              <a:defRPr/>
            </a:pPr>
            <a:r>
              <a:rPr lang="en-US" sz="1600" dirty="0">
                <a:cs typeface="+mn-cs"/>
              </a:rPr>
              <a:t>Typical 3-Element Yagi</a:t>
            </a:r>
          </a:p>
        </p:txBody>
      </p:sp>
      <p:grpSp>
        <p:nvGrpSpPr>
          <p:cNvPr id="2" name="Group 1"/>
          <p:cNvGrpSpPr>
            <a:grpSpLocks/>
          </p:cNvGrpSpPr>
          <p:nvPr/>
        </p:nvGrpSpPr>
        <p:grpSpPr bwMode="auto">
          <a:xfrm>
            <a:off x="5027616" y="3482579"/>
            <a:ext cx="3406775" cy="1171575"/>
            <a:chOff x="5414491" y="4871005"/>
            <a:chExt cx="3407629" cy="1562628"/>
          </a:xfrm>
          <a:effectLst>
            <a:glow rad="63500">
              <a:schemeClr val="accent1">
                <a:satMod val="175000"/>
                <a:alpha val="40000"/>
              </a:schemeClr>
            </a:glow>
          </a:effectLst>
        </p:grpSpPr>
        <p:sp>
          <p:nvSpPr>
            <p:cNvPr id="88073" name="Oval 6"/>
            <p:cNvSpPr>
              <a:spLocks noChangeArrowheads="1"/>
            </p:cNvSpPr>
            <p:nvPr/>
          </p:nvSpPr>
          <p:spPr bwMode="auto">
            <a:xfrm>
              <a:off x="6908322" y="6092105"/>
              <a:ext cx="354717" cy="341528"/>
            </a:xfrm>
            <a:prstGeom prst="ellipse">
              <a:avLst/>
            </a:prstGeom>
            <a:noFill/>
            <a:ln w="31750" algn="ctr">
              <a:solidFill>
                <a:srgbClr val="002060"/>
              </a:solidFill>
              <a:round/>
              <a:headEnd/>
              <a:tailEnd/>
            </a:ln>
          </p:spPr>
          <p:txBody>
            <a:bodyPr lIns="0" tIns="0" rIns="0" bIns="0" anchor="ctr" anchorCtr="1"/>
            <a:lstStyle/>
            <a:p>
              <a:pPr algn="ctr" eaLnBrk="0" hangingPunct="0"/>
              <a:r>
                <a:rPr lang="en-US" sz="4000" b="1">
                  <a:solidFill>
                    <a:srgbClr val="002060"/>
                  </a:solidFill>
                  <a:latin typeface="Harrington" pitchFamily="82" charset="0"/>
                  <a:cs typeface="Times New Roman" pitchFamily="18" charset="0"/>
                </a:rPr>
                <a:t>~</a:t>
              </a:r>
            </a:p>
          </p:txBody>
        </p:sp>
        <p:cxnSp>
          <p:nvCxnSpPr>
            <p:cNvPr id="8" name="Straight Arrow Connector 7"/>
            <p:cNvCxnSpPr/>
            <p:nvPr/>
          </p:nvCxnSpPr>
          <p:spPr bwMode="auto">
            <a:xfrm flipH="1">
              <a:off x="5709840" y="5250545"/>
              <a:ext cx="1283022" cy="0"/>
            </a:xfrm>
            <a:prstGeom prst="straightConnector1">
              <a:avLst/>
            </a:prstGeom>
            <a:solidFill>
              <a:schemeClr val="accent1"/>
            </a:solidFill>
            <a:ln w="31750" cap="rnd" cmpd="sng" algn="ctr">
              <a:solidFill>
                <a:srgbClr val="002060"/>
              </a:solidFill>
              <a:prstDash val="solid"/>
              <a:round/>
              <a:headEnd type="oval" w="med" len="med"/>
              <a:tailEnd type="none" w="lg"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Arrow Connector 8"/>
            <p:cNvCxnSpPr/>
            <p:nvPr/>
          </p:nvCxnSpPr>
          <p:spPr bwMode="auto">
            <a:xfrm flipV="1">
              <a:off x="6992862" y="5250545"/>
              <a:ext cx="0" cy="865480"/>
            </a:xfrm>
            <a:prstGeom prst="straightConnector1">
              <a:avLst/>
            </a:prstGeom>
            <a:solidFill>
              <a:schemeClr val="accent1"/>
            </a:solidFill>
            <a:ln w="19050" cap="flat" cmpd="sng" algn="ctr">
              <a:solidFill>
                <a:srgbClr val="002060"/>
              </a:solidFill>
              <a:prstDash val="sysDash"/>
              <a:round/>
              <a:headEnd type="none" w="lg" len="lg"/>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Arrow Connector 9"/>
            <p:cNvCxnSpPr/>
            <p:nvPr/>
          </p:nvCxnSpPr>
          <p:spPr bwMode="auto">
            <a:xfrm flipV="1">
              <a:off x="7162766" y="5250545"/>
              <a:ext cx="0" cy="873420"/>
            </a:xfrm>
            <a:prstGeom prst="straightConnector1">
              <a:avLst/>
            </a:prstGeom>
            <a:solidFill>
              <a:schemeClr val="accent1"/>
            </a:solidFill>
            <a:ln w="19050" cap="flat" cmpd="sng" algn="ctr">
              <a:solidFill>
                <a:srgbClr val="002060"/>
              </a:solidFill>
              <a:prstDash val="sysDash"/>
              <a:round/>
              <a:headEnd type="none" w="lg" len="lg"/>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p:cNvCxnSpPr/>
            <p:nvPr/>
          </p:nvCxnSpPr>
          <p:spPr bwMode="auto">
            <a:xfrm>
              <a:off x="7162766" y="5250545"/>
              <a:ext cx="1281434" cy="0"/>
            </a:xfrm>
            <a:prstGeom prst="straightConnector1">
              <a:avLst/>
            </a:prstGeom>
            <a:solidFill>
              <a:schemeClr val="accent1"/>
            </a:solidFill>
            <a:ln w="31750" cap="rnd" cmpd="sng" algn="ctr">
              <a:solidFill>
                <a:srgbClr val="002060"/>
              </a:solidFill>
              <a:prstDash val="solid"/>
              <a:round/>
              <a:headEnd type="oval" w="med" len="med"/>
              <a:tailEnd type="none" w="lg"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Arrow Connector 27"/>
            <p:cNvCxnSpPr/>
            <p:nvPr/>
          </p:nvCxnSpPr>
          <p:spPr bwMode="auto">
            <a:xfrm>
              <a:off x="5414491" y="5630086"/>
              <a:ext cx="3407629" cy="0"/>
            </a:xfrm>
            <a:prstGeom prst="straightConnector1">
              <a:avLst/>
            </a:prstGeom>
            <a:solidFill>
              <a:schemeClr val="accent1"/>
            </a:solidFill>
            <a:ln w="31750" cap="rnd" cmpd="sng" algn="ctr">
              <a:solidFill>
                <a:srgbClr val="002060"/>
              </a:solidFill>
              <a:prstDash val="solid"/>
              <a:round/>
              <a:headEnd type="none" w="med" len="med"/>
              <a:tailEnd type="none" w="lg"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Arrow Connector 36"/>
            <p:cNvCxnSpPr/>
            <p:nvPr/>
          </p:nvCxnSpPr>
          <p:spPr bwMode="auto">
            <a:xfrm>
              <a:off x="6210027" y="4871005"/>
              <a:ext cx="1816555" cy="0"/>
            </a:xfrm>
            <a:prstGeom prst="straightConnector1">
              <a:avLst/>
            </a:prstGeom>
            <a:solidFill>
              <a:schemeClr val="accent1"/>
            </a:solidFill>
            <a:ln w="31750" cap="rnd" cmpd="sng" algn="ctr">
              <a:solidFill>
                <a:srgbClr val="002060"/>
              </a:solidFill>
              <a:prstDash val="solid"/>
              <a:round/>
              <a:headEnd type="none" w="med" len="med"/>
              <a:tailEnd type="none" w="lg"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Connector 39"/>
            <p:cNvCxnSpPr/>
            <p:nvPr/>
          </p:nvCxnSpPr>
          <p:spPr bwMode="auto">
            <a:xfrm flipV="1">
              <a:off x="7077020" y="4871005"/>
              <a:ext cx="0" cy="759081"/>
            </a:xfrm>
            <a:prstGeom prst="line">
              <a:avLst/>
            </a:prstGeom>
            <a:solidFill>
              <a:schemeClr val="accent1"/>
            </a:solidFill>
            <a:ln w="19050" cap="flat" cmpd="sng" algn="ctr">
              <a:solidFill>
                <a:srgbClr val="7030A0"/>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pic>
        <p:nvPicPr>
          <p:cNvPr id="3074" name="Picture 2"/>
          <p:cNvPicPr>
            <a:picLocks noChangeAspect="1" noChangeArrowheads="1"/>
          </p:cNvPicPr>
          <p:nvPr/>
        </p:nvPicPr>
        <p:blipFill>
          <a:blip r:embed="rId2" cstate="print"/>
          <a:srcRect/>
          <a:stretch>
            <a:fillRect/>
          </a:stretch>
        </p:blipFill>
        <p:spPr bwMode="auto">
          <a:xfrm>
            <a:off x="625475" y="3425428"/>
            <a:ext cx="2706688" cy="1157288"/>
          </a:xfrm>
          <a:prstGeom prst="rect">
            <a:avLst/>
          </a:prstGeom>
          <a:noFill/>
          <a:ln w="9525">
            <a:noFill/>
            <a:miter lim="800000"/>
            <a:headEnd/>
            <a:tailEnd/>
          </a:ln>
          <a:scene3d>
            <a:camera prst="orthographicFront"/>
            <a:lightRig rig="threePt" dir="t"/>
          </a:scene3d>
          <a:sp3d>
            <a:bevelT/>
          </a:sp3d>
        </p:spPr>
      </p:pic>
      <p:sp>
        <p:nvSpPr>
          <p:cNvPr id="16" name="TextBox 15"/>
          <p:cNvSpPr txBox="1"/>
          <p:nvPr/>
        </p:nvSpPr>
        <p:spPr>
          <a:xfrm>
            <a:off x="3432175" y="4031457"/>
            <a:ext cx="1367510" cy="741248"/>
          </a:xfrm>
          <a:prstGeom prst="rect">
            <a:avLst/>
          </a:prstGeom>
          <a:solidFill>
            <a:schemeClr val="bg1">
              <a:lumMod val="85000"/>
            </a:schemeClr>
          </a:solidFill>
        </p:spPr>
        <p:txBody>
          <a:bodyPr lIns="0" tIns="0" rIns="0" bIns="0" anchor="ctr" anchorCtr="1"/>
          <a:lstStyle/>
          <a:p>
            <a:pPr algn="ctr" eaLnBrk="0" hangingPunct="0">
              <a:defRPr/>
            </a:pPr>
            <a:r>
              <a:rPr lang="en-US" sz="1600" dirty="0">
                <a:cs typeface="+mn-cs"/>
              </a:rPr>
              <a:t>6-Element Vertical Yagi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xEl>
                                              <p:pRg st="1" end="1"/>
                                            </p:txEl>
                                          </p:spTgt>
                                        </p:tgtEl>
                                        <p:attrNameLst>
                                          <p:attrName>style.visibility</p:attrName>
                                        </p:attrNameLst>
                                      </p:cBhvr>
                                      <p:to>
                                        <p:strVal val="visible"/>
                                      </p:to>
                                    </p:set>
                                    <p:animEffect transition="in" filter="wipe(left)">
                                      <p:cBhvr>
                                        <p:cTn id="7" dur="500"/>
                                        <p:tgtEl>
                                          <p:spTgt spid="7680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6805">
                                            <p:txEl>
                                              <p:pRg st="2" end="2"/>
                                            </p:txEl>
                                          </p:spTgt>
                                        </p:tgtEl>
                                        <p:attrNameLst>
                                          <p:attrName>style.visibility</p:attrName>
                                        </p:attrNameLst>
                                      </p:cBhvr>
                                      <p:to>
                                        <p:strVal val="visible"/>
                                      </p:to>
                                    </p:set>
                                    <p:animEffect transition="in" filter="wipe(left)">
                                      <p:cBhvr>
                                        <p:cTn id="12" dur="500"/>
                                        <p:tgtEl>
                                          <p:spTgt spid="76805">
                                            <p:txEl>
                                              <p:pRg st="2" end="2"/>
                                            </p:txEl>
                                          </p:spTgt>
                                        </p:tgtEl>
                                      </p:cBhvr>
                                    </p:animEffect>
                                  </p:childTnLst>
                                </p:cTn>
                              </p:par>
                            </p:childTnLst>
                          </p:cTn>
                        </p:par>
                        <p:par>
                          <p:cTn id="13" fill="hold">
                            <p:stCondLst>
                              <p:cond delay="500"/>
                            </p:stCondLst>
                            <p:childTnLst>
                              <p:par>
                                <p:cTn id="14" presetID="1" presetClass="entr" presetSubtype="0" fill="hold" nodeType="afterEffect">
                                  <p:stCondLst>
                                    <p:cond delay="2500"/>
                                  </p:stCondLst>
                                  <p:childTnLst>
                                    <p:set>
                                      <p:cBhvr>
                                        <p:cTn id="15" dur="1" fill="hold">
                                          <p:stCondLst>
                                            <p:cond delay="0"/>
                                          </p:stCondLst>
                                        </p:cTn>
                                        <p:tgtEl>
                                          <p:spTgt spid="2"/>
                                        </p:tgtEl>
                                        <p:attrNameLst>
                                          <p:attrName>style.visibility</p:attrName>
                                        </p:attrNameLst>
                                      </p:cBhvr>
                                      <p:to>
                                        <p:strVal val="visible"/>
                                      </p:to>
                                    </p:set>
                                  </p:childTnLst>
                                </p:cTn>
                              </p:par>
                            </p:childTnLst>
                          </p:cTn>
                        </p:par>
                        <p:par>
                          <p:cTn id="16" fill="hold">
                            <p:stCondLst>
                              <p:cond delay="3000"/>
                            </p:stCondLst>
                            <p:childTnLst>
                              <p:par>
                                <p:cTn id="17" presetID="42" presetClass="entr" presetSubtype="0" fill="hold" grpId="0" nodeType="afterEffect">
                                  <p:stCondLst>
                                    <p:cond delay="50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6805">
                                            <p:txEl>
                                              <p:pRg st="3" end="3"/>
                                            </p:txEl>
                                          </p:spTgt>
                                        </p:tgtEl>
                                        <p:attrNameLst>
                                          <p:attrName>style.visibility</p:attrName>
                                        </p:attrNameLst>
                                      </p:cBhvr>
                                      <p:to>
                                        <p:strVal val="visible"/>
                                      </p:to>
                                    </p:set>
                                    <p:animEffect transition="in" filter="wipe(left)">
                                      <p:cBhvr>
                                        <p:cTn id="26" dur="500"/>
                                        <p:tgtEl>
                                          <p:spTgt spid="7680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rmAutofit lnSpcReduction="10000"/>
          </a:bodyPr>
          <a:lstStyle/>
          <a:p>
            <a:pPr>
              <a:defRPr/>
            </a:pPr>
            <a:fld id="{4E28E83F-BA4B-47BE-8DA4-F051EBB9E749}" type="slidenum">
              <a:rPr lang="en-US"/>
              <a:pPr>
                <a:defRPr/>
              </a:pPr>
              <a:t>3</a:t>
            </a:fld>
            <a:endParaRPr lang="en-US"/>
          </a:p>
        </p:txBody>
      </p:sp>
      <p:sp>
        <p:nvSpPr>
          <p:cNvPr id="76804" name="Rectangle 4"/>
          <p:cNvSpPr>
            <a:spLocks noGrp="1" noChangeArrowheads="1"/>
          </p:cNvSpPr>
          <p:nvPr>
            <p:ph type="title" idx="4294967295"/>
          </p:nvPr>
        </p:nvSpPr>
        <p:spPr>
          <a:xfrm>
            <a:off x="440730" y="171450"/>
            <a:ext cx="8229600" cy="342900"/>
          </a:xfrm>
          <a:prstGeom prst="rect">
            <a:avLst/>
          </a:prstGeom>
        </p:spPr>
        <p:txBody>
          <a:bodyPr lIns="0" tIns="0" rIns="0" bIns="0" anchor="ctr" anchorCtr="1">
            <a:normAutofit fontScale="90000"/>
          </a:bodyPr>
          <a:lstStyle/>
          <a:p>
            <a:pPr eaLnBrk="1" hangingPunct="1">
              <a:defRPr/>
            </a:pPr>
            <a:r>
              <a:rPr lang="en-US" dirty="0" smtClean="0">
                <a:solidFill>
                  <a:schemeClr val="tx1"/>
                </a:solidFill>
                <a:latin typeface="Arial" charset="0"/>
                <a:ea typeface="+mj-ea"/>
                <a:cs typeface="+mj-cs"/>
              </a:rPr>
              <a:t>Why Understand Antennas?</a:t>
            </a:r>
            <a:endParaRPr lang="en-US" dirty="0">
              <a:solidFill>
                <a:schemeClr val="tx1"/>
              </a:solidFill>
              <a:latin typeface="Arial" charset="0"/>
              <a:ea typeface="+mj-ea"/>
              <a:cs typeface="+mj-cs"/>
            </a:endParaRPr>
          </a:p>
        </p:txBody>
      </p:sp>
      <p:sp>
        <p:nvSpPr>
          <p:cNvPr id="76805" name="Text Box 5"/>
          <p:cNvSpPr txBox="1">
            <a:spLocks noChangeArrowheads="1"/>
          </p:cNvSpPr>
          <p:nvPr/>
        </p:nvSpPr>
        <p:spPr bwMode="auto">
          <a:xfrm>
            <a:off x="457200" y="915355"/>
            <a:ext cx="8229600" cy="3477875"/>
          </a:xfrm>
          <a:prstGeom prst="rect">
            <a:avLst/>
          </a:prstGeom>
          <a:noFill/>
          <a:ln w="9525">
            <a:noFill/>
            <a:miter lim="800000"/>
            <a:headEnd/>
            <a:tailEnd/>
          </a:ln>
        </p:spPr>
        <p:txBody>
          <a:bodyPr>
            <a:spAutoFit/>
          </a:bodyPr>
          <a:lstStyle/>
          <a:p>
            <a:pPr eaLnBrk="0" hangingPunct="0">
              <a:spcBef>
                <a:spcPts val="1200"/>
              </a:spcBef>
            </a:pPr>
            <a:r>
              <a:rPr lang="en-US" altLang="en-US" sz="2000" dirty="0">
                <a:latin typeface="Arial" pitchFamily="34" charset="0"/>
              </a:rPr>
              <a:t>The antenna is arguably the most important component in most radio systems.</a:t>
            </a:r>
          </a:p>
          <a:p>
            <a:pPr eaLnBrk="0" hangingPunct="0">
              <a:spcBef>
                <a:spcPts val="1200"/>
              </a:spcBef>
            </a:pPr>
            <a:r>
              <a:rPr lang="en-US" altLang="en-US" sz="2000" dirty="0">
                <a:latin typeface="Arial" pitchFamily="34" charset="0"/>
              </a:rPr>
              <a:t>Let’s use a sound system analogy to help reinforce this notion.</a:t>
            </a:r>
          </a:p>
          <a:p>
            <a:pPr eaLnBrk="0" hangingPunct="0">
              <a:spcBef>
                <a:spcPts val="1200"/>
              </a:spcBef>
            </a:pPr>
            <a:r>
              <a:rPr lang="en-US" altLang="en-US" sz="2000" dirty="0">
                <a:latin typeface="Arial" pitchFamily="34" charset="0"/>
              </a:rPr>
              <a:t>With a home audio system, you can have a $10,000 amplifier with small, cheap loudspeakers and it will sound awful.  </a:t>
            </a:r>
          </a:p>
          <a:p>
            <a:pPr eaLnBrk="0" hangingPunct="0">
              <a:spcBef>
                <a:spcPts val="1200"/>
              </a:spcBef>
            </a:pPr>
            <a:r>
              <a:rPr lang="en-US" altLang="en-US" sz="2000" dirty="0">
                <a:latin typeface="Arial" pitchFamily="34" charset="0"/>
              </a:rPr>
              <a:t>Conversely, with a basic cheap audio amp and some really good speakers it can sound fabulous.  </a:t>
            </a:r>
          </a:p>
          <a:p>
            <a:pPr eaLnBrk="0" hangingPunct="0">
              <a:spcBef>
                <a:spcPts val="1200"/>
              </a:spcBef>
            </a:pPr>
            <a:r>
              <a:rPr lang="en-US" altLang="en-US" sz="2000" dirty="0">
                <a:latin typeface="Arial" pitchFamily="34" charset="0"/>
              </a:rPr>
              <a:t>The speakers make all the difference; they contribute the most to what we hear.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xEl>
                                              <p:pRg st="0" end="0"/>
                                            </p:txEl>
                                          </p:spTgt>
                                        </p:tgtEl>
                                        <p:attrNameLst>
                                          <p:attrName>style.visibility</p:attrName>
                                        </p:attrNameLst>
                                      </p:cBhvr>
                                      <p:to>
                                        <p:strVal val="visible"/>
                                      </p:to>
                                    </p:set>
                                    <p:animEffect transition="in" filter="wipe(left)">
                                      <p:cBhvr>
                                        <p:cTn id="7" dur="500"/>
                                        <p:tgtEl>
                                          <p:spTgt spid="76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6805">
                                            <p:txEl>
                                              <p:pRg st="1" end="1"/>
                                            </p:txEl>
                                          </p:spTgt>
                                        </p:tgtEl>
                                        <p:attrNameLst>
                                          <p:attrName>style.visibility</p:attrName>
                                        </p:attrNameLst>
                                      </p:cBhvr>
                                      <p:to>
                                        <p:strVal val="visible"/>
                                      </p:to>
                                    </p:set>
                                    <p:animEffect transition="in" filter="wipe(left)">
                                      <p:cBhvr>
                                        <p:cTn id="12" dur="500"/>
                                        <p:tgtEl>
                                          <p:spTgt spid="768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6805">
                                            <p:txEl>
                                              <p:pRg st="2" end="2"/>
                                            </p:txEl>
                                          </p:spTgt>
                                        </p:tgtEl>
                                        <p:attrNameLst>
                                          <p:attrName>style.visibility</p:attrName>
                                        </p:attrNameLst>
                                      </p:cBhvr>
                                      <p:to>
                                        <p:strVal val="visible"/>
                                      </p:to>
                                    </p:set>
                                    <p:animEffect transition="in" filter="wipe(left)">
                                      <p:cBhvr>
                                        <p:cTn id="17" dur="500"/>
                                        <p:tgtEl>
                                          <p:spTgt spid="768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6805">
                                            <p:txEl>
                                              <p:pRg st="3" end="3"/>
                                            </p:txEl>
                                          </p:spTgt>
                                        </p:tgtEl>
                                        <p:attrNameLst>
                                          <p:attrName>style.visibility</p:attrName>
                                        </p:attrNameLst>
                                      </p:cBhvr>
                                      <p:to>
                                        <p:strVal val="visible"/>
                                      </p:to>
                                    </p:set>
                                    <p:animEffect transition="in" filter="wipe(left)">
                                      <p:cBhvr>
                                        <p:cTn id="22" dur="500"/>
                                        <p:tgtEl>
                                          <p:spTgt spid="7680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6805">
                                            <p:txEl>
                                              <p:pRg st="4" end="4"/>
                                            </p:txEl>
                                          </p:spTgt>
                                        </p:tgtEl>
                                        <p:attrNameLst>
                                          <p:attrName>style.visibility</p:attrName>
                                        </p:attrNameLst>
                                      </p:cBhvr>
                                      <p:to>
                                        <p:strVal val="visible"/>
                                      </p:to>
                                    </p:set>
                                    <p:animEffect transition="in" filter="wipe(left)">
                                      <p:cBhvr>
                                        <p:cTn id="27" dur="500"/>
                                        <p:tgtEl>
                                          <p:spTgt spid="768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0E2945E-C6CB-4357-8546-2F134F3112C0}" type="slidenum">
              <a:rPr lang="en-US"/>
              <a:pPr>
                <a:defRPr/>
              </a:pPr>
              <a:t>30</a:t>
            </a:fld>
            <a:endParaRPr lang="en-US"/>
          </a:p>
        </p:txBody>
      </p:sp>
      <p:sp>
        <p:nvSpPr>
          <p:cNvPr id="76804" name="Rectangle 4"/>
          <p:cNvSpPr>
            <a:spLocks noGrp="1" noChangeArrowheads="1"/>
          </p:cNvSpPr>
          <p:nvPr>
            <p:ph type="title" idx="4294967295"/>
          </p:nvPr>
        </p:nvSpPr>
        <p:spPr>
          <a:xfrm>
            <a:off x="516625" y="171450"/>
            <a:ext cx="8229600" cy="342900"/>
          </a:xfrm>
          <a:prstGeom prst="rect">
            <a:avLst/>
          </a:prstGeom>
        </p:spPr>
        <p:txBody>
          <a:bodyPr lIns="0" tIns="0" rIns="0" bIns="0" anchor="ctr" anchorCtr="1"/>
          <a:lstStyle/>
          <a:p>
            <a:pPr eaLnBrk="1" hangingPunct="1">
              <a:defRPr/>
            </a:pPr>
            <a:r>
              <a:rPr lang="en-US" sz="3600" dirty="0" smtClean="0">
                <a:solidFill>
                  <a:schemeClr val="tx1"/>
                </a:solidFill>
                <a:latin typeface="Arial" charset="0"/>
                <a:ea typeface="+mj-ea"/>
                <a:cs typeface="+mj-cs"/>
              </a:rPr>
              <a:t>Types &amp; Configurations</a:t>
            </a:r>
            <a:endParaRPr lang="en-US" sz="3600" dirty="0">
              <a:solidFill>
                <a:schemeClr val="tx1"/>
              </a:solidFill>
              <a:latin typeface="Arial" charset="0"/>
              <a:ea typeface="+mj-ea"/>
              <a:cs typeface="+mj-cs"/>
            </a:endParaRPr>
          </a:p>
        </p:txBody>
      </p:sp>
      <p:sp>
        <p:nvSpPr>
          <p:cNvPr id="76805" name="Text Box 5"/>
          <p:cNvSpPr txBox="1">
            <a:spLocks noChangeArrowheads="1"/>
          </p:cNvSpPr>
          <p:nvPr/>
        </p:nvSpPr>
        <p:spPr bwMode="auto">
          <a:xfrm>
            <a:off x="701741" y="1008384"/>
            <a:ext cx="7740904" cy="1107996"/>
          </a:xfrm>
          <a:prstGeom prst="rect">
            <a:avLst/>
          </a:prstGeom>
          <a:noFill/>
          <a:ln w="9525">
            <a:noFill/>
            <a:miter lim="800000"/>
            <a:headEnd/>
            <a:tailEnd/>
          </a:ln>
        </p:spPr>
        <p:txBody>
          <a:bodyPr wrap="square">
            <a:spAutoFit/>
          </a:bodyPr>
          <a:lstStyle/>
          <a:p>
            <a:pPr algn="ctr" eaLnBrk="0" hangingPunct="0">
              <a:spcBef>
                <a:spcPts val="1200"/>
              </a:spcBef>
            </a:pPr>
            <a:r>
              <a:rPr lang="en-US" altLang="en-US" sz="2800" b="1" dirty="0" smtClean="0">
                <a:latin typeface="Arial" pitchFamily="34" charset="0"/>
              </a:rPr>
              <a:t>Loops</a:t>
            </a:r>
            <a:endParaRPr lang="en-US" altLang="en-US" sz="2800" b="1" dirty="0">
              <a:latin typeface="Arial" pitchFamily="34" charset="0"/>
            </a:endParaRPr>
          </a:p>
          <a:p>
            <a:pPr eaLnBrk="0" hangingPunct="0">
              <a:spcBef>
                <a:spcPts val="1200"/>
              </a:spcBef>
            </a:pPr>
            <a:r>
              <a:rPr lang="en-US" altLang="en-US" sz="2800" dirty="0">
                <a:latin typeface="Arial" pitchFamily="34" charset="0"/>
              </a:rPr>
              <a:t>Loops are generally grouped into two classes</a:t>
            </a:r>
            <a:r>
              <a:rPr lang="en-US" altLang="en-US" sz="2800" dirty="0" smtClean="0">
                <a:latin typeface="Arial" pitchFamily="34" charset="0"/>
              </a:rPr>
              <a:t>.  </a:t>
            </a:r>
            <a:endParaRPr lang="en-US" altLang="en-US" sz="2800" dirty="0">
              <a:latin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2522240" y="2562049"/>
            <a:ext cx="4098925" cy="1831181"/>
          </a:xfrm>
          <a:prstGeom prst="rect">
            <a:avLst/>
          </a:prstGeom>
          <a:noFill/>
          <a:ln w="9525">
            <a:noFill/>
            <a:miter lim="800000"/>
            <a:headEnd/>
            <a:tailEnd/>
          </a:ln>
          <a:scene3d>
            <a:camera prst="orthographicFront"/>
            <a:lightRig rig="threePt" dir="t"/>
          </a:scene3d>
          <a:sp3d>
            <a:bevelT/>
          </a:sp3d>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xEl>
                                              <p:pRg st="1" end="1"/>
                                            </p:txEl>
                                          </p:spTgt>
                                        </p:tgtEl>
                                        <p:attrNameLst>
                                          <p:attrName>style.visibility</p:attrName>
                                        </p:attrNameLst>
                                      </p:cBhvr>
                                      <p:to>
                                        <p:strVal val="visible"/>
                                      </p:to>
                                    </p:set>
                                    <p:animEffect transition="in" filter="wipe(left)">
                                      <p:cBhvr>
                                        <p:cTn id="7" dur="500"/>
                                        <p:tgtEl>
                                          <p:spTgt spid="76805">
                                            <p:txEl>
                                              <p:pRg st="1" end="1"/>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AB57D8F3-3F50-4653-A747-908C2ACF209D}" type="slidenum">
              <a:rPr lang="en-US"/>
              <a:pPr>
                <a:defRPr/>
              </a:pPr>
              <a:t>31</a:t>
            </a:fld>
            <a:endParaRPr lang="en-US"/>
          </a:p>
        </p:txBody>
      </p:sp>
      <p:sp>
        <p:nvSpPr>
          <p:cNvPr id="76804" name="Rectangle 4"/>
          <p:cNvSpPr>
            <a:spLocks noGrp="1" noChangeArrowheads="1"/>
          </p:cNvSpPr>
          <p:nvPr>
            <p:ph type="title" idx="4294967295"/>
          </p:nvPr>
        </p:nvSpPr>
        <p:spPr>
          <a:xfrm>
            <a:off x="440730" y="171450"/>
            <a:ext cx="8229600" cy="342900"/>
          </a:xfrm>
          <a:prstGeom prst="rect">
            <a:avLst/>
          </a:prstGeom>
        </p:spPr>
        <p:txBody>
          <a:bodyPr lIns="0" tIns="0" rIns="0" bIns="0" anchor="ctr" anchorCtr="1"/>
          <a:lstStyle/>
          <a:p>
            <a:pPr eaLnBrk="1" hangingPunct="1">
              <a:defRPr/>
            </a:pPr>
            <a:r>
              <a:rPr lang="en-US" sz="3600" dirty="0" smtClean="0">
                <a:solidFill>
                  <a:schemeClr val="tx1"/>
                </a:solidFill>
                <a:latin typeface="Arial" charset="0"/>
                <a:ea typeface="+mj-ea"/>
                <a:cs typeface="+mj-cs"/>
              </a:rPr>
              <a:t>Types &amp; Configurations</a:t>
            </a:r>
            <a:endParaRPr lang="en-US" sz="3600" dirty="0">
              <a:solidFill>
                <a:schemeClr val="tx1"/>
              </a:solidFill>
              <a:latin typeface="Arial" charset="0"/>
              <a:ea typeface="+mj-ea"/>
              <a:cs typeface="+mj-cs"/>
            </a:endParaRPr>
          </a:p>
        </p:txBody>
      </p:sp>
      <p:sp>
        <p:nvSpPr>
          <p:cNvPr id="76805" name="Text Box 5"/>
          <p:cNvSpPr txBox="1">
            <a:spLocks noChangeArrowheads="1"/>
          </p:cNvSpPr>
          <p:nvPr/>
        </p:nvSpPr>
        <p:spPr bwMode="auto">
          <a:xfrm>
            <a:off x="322266" y="718447"/>
            <a:ext cx="8499475" cy="3447098"/>
          </a:xfrm>
          <a:prstGeom prst="rect">
            <a:avLst/>
          </a:prstGeom>
          <a:noFill/>
          <a:ln w="9525">
            <a:noFill/>
            <a:miter lim="800000"/>
            <a:headEnd/>
            <a:tailEnd/>
          </a:ln>
        </p:spPr>
        <p:txBody>
          <a:bodyPr>
            <a:spAutoFit/>
          </a:bodyPr>
          <a:lstStyle/>
          <a:p>
            <a:pPr algn="ctr" eaLnBrk="0" hangingPunct="0">
              <a:spcBef>
                <a:spcPts val="1200"/>
              </a:spcBef>
            </a:pPr>
            <a:r>
              <a:rPr lang="en-US" altLang="en-US" sz="2800" b="1" dirty="0">
                <a:latin typeface="Arial" pitchFamily="34" charset="0"/>
              </a:rPr>
              <a:t>Small Loop</a:t>
            </a:r>
          </a:p>
          <a:p>
            <a:pPr eaLnBrk="0" hangingPunct="0">
              <a:spcBef>
                <a:spcPts val="1200"/>
              </a:spcBef>
            </a:pPr>
            <a:r>
              <a:rPr lang="en-US" altLang="en-US" sz="2000" dirty="0">
                <a:latin typeface="Arial" pitchFamily="34" charset="0"/>
              </a:rPr>
              <a:t>The </a:t>
            </a:r>
            <a:r>
              <a:rPr lang="en-US" altLang="en-US" sz="2000" b="1" dirty="0">
                <a:latin typeface="Arial" pitchFamily="34" charset="0"/>
              </a:rPr>
              <a:t>small</a:t>
            </a:r>
            <a:r>
              <a:rPr lang="en-US" altLang="en-US" sz="2000" dirty="0">
                <a:latin typeface="Arial" pitchFamily="34" charset="0"/>
              </a:rPr>
              <a:t> (AKA magnetic) </a:t>
            </a:r>
            <a:r>
              <a:rPr lang="en-US" altLang="en-US" sz="2000" b="1" dirty="0">
                <a:latin typeface="Arial" pitchFamily="34" charset="0"/>
              </a:rPr>
              <a:t>loop</a:t>
            </a:r>
            <a:r>
              <a:rPr lang="en-US" altLang="en-US" sz="2000" dirty="0">
                <a:latin typeface="Arial" pitchFamily="34" charset="0"/>
              </a:rPr>
              <a:t> is a fractional wavelength antenna with poor efficiency.</a:t>
            </a:r>
          </a:p>
          <a:p>
            <a:pPr eaLnBrk="0" hangingPunct="0">
              <a:spcBef>
                <a:spcPts val="1200"/>
              </a:spcBef>
            </a:pPr>
            <a:r>
              <a:rPr lang="en-US" altLang="en-US" sz="2000" dirty="0">
                <a:latin typeface="Arial" pitchFamily="34" charset="0"/>
              </a:rPr>
              <a:t>This magnetic loop has superior directional qualities and is often used in radio direction finding.  Small loops also have excellent electrical noise immunity.</a:t>
            </a:r>
          </a:p>
          <a:p>
            <a:pPr eaLnBrk="0" hangingPunct="0">
              <a:spcBef>
                <a:spcPts val="1200"/>
              </a:spcBef>
            </a:pPr>
            <a:r>
              <a:rPr lang="en-US" altLang="en-US" sz="2000" dirty="0">
                <a:latin typeface="Arial" pitchFamily="34" charset="0"/>
              </a:rPr>
              <a:t>Matching requires fine tuning with a large variable capacitor.  For this reason it is not often a ham’s primary HF antenna.  However, it is well-suited for low-power (QRP) portable use.</a:t>
            </a:r>
          </a:p>
        </p:txBody>
      </p:sp>
      <p:pic>
        <p:nvPicPr>
          <p:cNvPr id="4098" name="Picture 2"/>
          <p:cNvPicPr>
            <a:picLocks noChangeAspect="1" noChangeArrowheads="1"/>
          </p:cNvPicPr>
          <p:nvPr/>
        </p:nvPicPr>
        <p:blipFill>
          <a:blip r:embed="rId2" cstate="print"/>
          <a:srcRect/>
          <a:stretch>
            <a:fillRect/>
          </a:stretch>
        </p:blipFill>
        <p:spPr bwMode="auto">
          <a:xfrm>
            <a:off x="6697663" y="3881439"/>
            <a:ext cx="1644650" cy="1159669"/>
          </a:xfrm>
          <a:prstGeom prst="rect">
            <a:avLst/>
          </a:prstGeom>
          <a:noFill/>
          <a:ln w="9525">
            <a:noFill/>
            <a:miter lim="800000"/>
            <a:headEnd/>
            <a:tailEnd/>
          </a:ln>
          <a:scene3d>
            <a:camera prst="orthographicFront"/>
            <a:lightRig rig="threePt" dir="t"/>
          </a:scene3d>
          <a:sp3d>
            <a:bevelT/>
          </a:sp3d>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xEl>
                                              <p:pRg st="1" end="1"/>
                                            </p:txEl>
                                          </p:spTgt>
                                        </p:tgtEl>
                                        <p:attrNameLst>
                                          <p:attrName>style.visibility</p:attrName>
                                        </p:attrNameLst>
                                      </p:cBhvr>
                                      <p:to>
                                        <p:strVal val="visible"/>
                                      </p:to>
                                    </p:set>
                                    <p:animEffect transition="in" filter="wipe(left)">
                                      <p:cBhvr>
                                        <p:cTn id="7" dur="500"/>
                                        <p:tgtEl>
                                          <p:spTgt spid="7680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6805">
                                            <p:txEl>
                                              <p:pRg st="2" end="2"/>
                                            </p:txEl>
                                          </p:spTgt>
                                        </p:tgtEl>
                                        <p:attrNameLst>
                                          <p:attrName>style.visibility</p:attrName>
                                        </p:attrNameLst>
                                      </p:cBhvr>
                                      <p:to>
                                        <p:strVal val="visible"/>
                                      </p:to>
                                    </p:set>
                                    <p:animEffect transition="in" filter="wipe(left)">
                                      <p:cBhvr>
                                        <p:cTn id="12" dur="500"/>
                                        <p:tgtEl>
                                          <p:spTgt spid="7680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6805">
                                            <p:txEl>
                                              <p:pRg st="3" end="3"/>
                                            </p:txEl>
                                          </p:spTgt>
                                        </p:tgtEl>
                                        <p:attrNameLst>
                                          <p:attrName>style.visibility</p:attrName>
                                        </p:attrNameLst>
                                      </p:cBhvr>
                                      <p:to>
                                        <p:strVal val="visible"/>
                                      </p:to>
                                    </p:set>
                                    <p:animEffect transition="in" filter="wipe(left)">
                                      <p:cBhvr>
                                        <p:cTn id="17" dur="500"/>
                                        <p:tgtEl>
                                          <p:spTgt spid="7680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16AC642-0653-4211-B41C-0EDAEEFC10FA}" type="slidenum">
              <a:rPr lang="en-US"/>
              <a:pPr>
                <a:defRPr/>
              </a:pPr>
              <a:t>32</a:t>
            </a:fld>
            <a:endParaRPr lang="en-US"/>
          </a:p>
        </p:txBody>
      </p:sp>
      <p:sp>
        <p:nvSpPr>
          <p:cNvPr id="76804" name="Rectangle 4"/>
          <p:cNvSpPr>
            <a:spLocks noGrp="1" noChangeArrowheads="1"/>
          </p:cNvSpPr>
          <p:nvPr>
            <p:ph type="title" idx="4294967295"/>
          </p:nvPr>
        </p:nvSpPr>
        <p:spPr>
          <a:xfrm>
            <a:off x="473670" y="171450"/>
            <a:ext cx="8229600" cy="342900"/>
          </a:xfrm>
          <a:prstGeom prst="rect">
            <a:avLst/>
          </a:prstGeom>
        </p:spPr>
        <p:txBody>
          <a:bodyPr lIns="0" tIns="0" rIns="0" bIns="0" anchor="ctr" anchorCtr="1"/>
          <a:lstStyle/>
          <a:p>
            <a:pPr eaLnBrk="1" hangingPunct="1">
              <a:defRPr/>
            </a:pPr>
            <a:r>
              <a:rPr lang="en-US" sz="3600" dirty="0" smtClean="0">
                <a:solidFill>
                  <a:schemeClr val="tx1"/>
                </a:solidFill>
                <a:latin typeface="Arial" charset="0"/>
                <a:ea typeface="+mj-ea"/>
                <a:cs typeface="+mj-cs"/>
              </a:rPr>
              <a:t>Types &amp; Configurations</a:t>
            </a:r>
            <a:endParaRPr lang="en-US" sz="3600" dirty="0">
              <a:solidFill>
                <a:schemeClr val="tx1"/>
              </a:solidFill>
              <a:latin typeface="Arial" charset="0"/>
              <a:ea typeface="+mj-ea"/>
              <a:cs typeface="+mj-cs"/>
            </a:endParaRPr>
          </a:p>
        </p:txBody>
      </p:sp>
      <p:sp>
        <p:nvSpPr>
          <p:cNvPr id="76805" name="Text Box 5"/>
          <p:cNvSpPr txBox="1">
            <a:spLocks noChangeArrowheads="1"/>
          </p:cNvSpPr>
          <p:nvPr/>
        </p:nvSpPr>
        <p:spPr bwMode="auto">
          <a:xfrm>
            <a:off x="457200" y="578645"/>
            <a:ext cx="8229600" cy="2369880"/>
          </a:xfrm>
          <a:prstGeom prst="rect">
            <a:avLst/>
          </a:prstGeom>
          <a:noFill/>
          <a:ln w="9525">
            <a:noFill/>
            <a:miter lim="800000"/>
            <a:headEnd/>
            <a:tailEnd/>
          </a:ln>
        </p:spPr>
        <p:txBody>
          <a:bodyPr>
            <a:spAutoFit/>
          </a:bodyPr>
          <a:lstStyle/>
          <a:p>
            <a:pPr algn="ctr" eaLnBrk="0" hangingPunct="0">
              <a:spcBef>
                <a:spcPts val="1200"/>
              </a:spcBef>
            </a:pPr>
            <a:r>
              <a:rPr lang="en-US" altLang="en-US" sz="2800" b="1" dirty="0">
                <a:latin typeface="Arial" pitchFamily="34" charset="0"/>
              </a:rPr>
              <a:t>Large Loop</a:t>
            </a:r>
          </a:p>
          <a:p>
            <a:pPr eaLnBrk="0" hangingPunct="0">
              <a:spcBef>
                <a:spcPts val="1200"/>
              </a:spcBef>
            </a:pPr>
            <a:r>
              <a:rPr lang="en-US" altLang="en-US" sz="2000" dirty="0">
                <a:latin typeface="Arial" pitchFamily="34" charset="0"/>
              </a:rPr>
              <a:t>The </a:t>
            </a:r>
            <a:r>
              <a:rPr lang="en-US" altLang="en-US" sz="2000" b="1" dirty="0">
                <a:latin typeface="Arial" pitchFamily="34" charset="0"/>
              </a:rPr>
              <a:t>large</a:t>
            </a:r>
            <a:r>
              <a:rPr lang="en-US" altLang="en-US" sz="2000" dirty="0">
                <a:latin typeface="Arial" pitchFamily="34" charset="0"/>
              </a:rPr>
              <a:t> (AKA resonant) </a:t>
            </a:r>
            <a:r>
              <a:rPr lang="en-US" altLang="en-US" sz="2000" b="1" dirty="0">
                <a:latin typeface="Arial" pitchFamily="34" charset="0"/>
              </a:rPr>
              <a:t>loop</a:t>
            </a:r>
            <a:r>
              <a:rPr lang="en-US" altLang="en-US" sz="2000" dirty="0">
                <a:latin typeface="Arial" pitchFamily="34" charset="0"/>
              </a:rPr>
              <a:t> is simply a single full wavelength element, </a:t>
            </a:r>
            <a:r>
              <a:rPr lang="el-GR" altLang="en-US" sz="2000" dirty="0">
                <a:latin typeface="Arial" pitchFamily="34" charset="0"/>
              </a:rPr>
              <a:t>λ</a:t>
            </a:r>
            <a:r>
              <a:rPr lang="en-US" altLang="en-US" sz="2000" dirty="0">
                <a:latin typeface="Arial" pitchFamily="34" charset="0"/>
              </a:rPr>
              <a:t> in circumference.</a:t>
            </a:r>
          </a:p>
          <a:p>
            <a:pPr eaLnBrk="0" hangingPunct="0">
              <a:spcBef>
                <a:spcPts val="1200"/>
              </a:spcBef>
            </a:pPr>
            <a:r>
              <a:rPr lang="en-US" altLang="en-US" sz="2000" dirty="0">
                <a:latin typeface="Arial" pitchFamily="34" charset="0"/>
              </a:rPr>
              <a:t>The loop shape is generally round but it does not have to be circular.  It can be oval, hexagonal, square or even triangular.  Acute angles should be avoided.</a:t>
            </a:r>
          </a:p>
        </p:txBody>
      </p:sp>
      <p:sp>
        <p:nvSpPr>
          <p:cNvPr id="33" name="TextBox 32"/>
          <p:cNvSpPr txBox="1"/>
          <p:nvPr/>
        </p:nvSpPr>
        <p:spPr>
          <a:xfrm>
            <a:off x="1001716" y="3446861"/>
            <a:ext cx="712787" cy="394097"/>
          </a:xfrm>
          <a:prstGeom prst="rect">
            <a:avLst/>
          </a:prstGeom>
          <a:solidFill>
            <a:schemeClr val="bg1">
              <a:lumMod val="85000"/>
            </a:schemeClr>
          </a:solidFill>
        </p:spPr>
        <p:txBody>
          <a:bodyPr lIns="0" tIns="0" rIns="0" bIns="0" anchor="ctr" anchorCtr="1"/>
          <a:lstStyle/>
          <a:p>
            <a:pPr algn="ctr" eaLnBrk="0" hangingPunct="0">
              <a:defRPr/>
            </a:pPr>
            <a:r>
              <a:rPr lang="en-US" sz="1600" dirty="0">
                <a:cs typeface="+mn-cs"/>
              </a:rPr>
              <a:t>Round Loop</a:t>
            </a:r>
          </a:p>
        </p:txBody>
      </p:sp>
      <p:grpSp>
        <p:nvGrpSpPr>
          <p:cNvPr id="10" name="Group 9"/>
          <p:cNvGrpSpPr>
            <a:grpSpLocks/>
          </p:cNvGrpSpPr>
          <p:nvPr/>
        </p:nvGrpSpPr>
        <p:grpSpPr bwMode="auto">
          <a:xfrm>
            <a:off x="793753" y="3224213"/>
            <a:ext cx="1120775" cy="1395413"/>
            <a:chOff x="793025" y="4298408"/>
            <a:chExt cx="1120938" cy="1861372"/>
          </a:xfrm>
          <a:effectLst>
            <a:glow rad="63500">
              <a:schemeClr val="accent1">
                <a:satMod val="175000"/>
                <a:alpha val="40000"/>
              </a:schemeClr>
            </a:glow>
          </a:effectLst>
        </p:grpSpPr>
        <p:sp>
          <p:nvSpPr>
            <p:cNvPr id="92188" name="Oval 13"/>
            <p:cNvSpPr>
              <a:spLocks noChangeArrowheads="1"/>
            </p:cNvSpPr>
            <p:nvPr/>
          </p:nvSpPr>
          <p:spPr bwMode="auto">
            <a:xfrm>
              <a:off x="1176136" y="5818252"/>
              <a:ext cx="354717" cy="341528"/>
            </a:xfrm>
            <a:prstGeom prst="ellipse">
              <a:avLst/>
            </a:prstGeom>
            <a:noFill/>
            <a:ln w="31750" algn="ctr">
              <a:solidFill>
                <a:srgbClr val="002060"/>
              </a:solidFill>
              <a:round/>
              <a:headEnd/>
              <a:tailEnd/>
            </a:ln>
          </p:spPr>
          <p:txBody>
            <a:bodyPr lIns="0" tIns="0" rIns="0" bIns="0" anchor="ctr" anchorCtr="1"/>
            <a:lstStyle/>
            <a:p>
              <a:pPr algn="ctr" eaLnBrk="0" hangingPunct="0"/>
              <a:r>
                <a:rPr lang="en-US" sz="4000" b="1">
                  <a:solidFill>
                    <a:srgbClr val="002060"/>
                  </a:solidFill>
                  <a:latin typeface="Harrington" pitchFamily="82" charset="0"/>
                  <a:cs typeface="Times New Roman" pitchFamily="18" charset="0"/>
                </a:rPr>
                <a:t>~</a:t>
              </a:r>
            </a:p>
          </p:txBody>
        </p:sp>
        <p:cxnSp>
          <p:nvCxnSpPr>
            <p:cNvPr id="16" name="Straight Arrow Connector 15"/>
            <p:cNvCxnSpPr/>
            <p:nvPr/>
          </p:nvCxnSpPr>
          <p:spPr bwMode="auto">
            <a:xfrm flipV="1">
              <a:off x="1261406" y="5419678"/>
              <a:ext cx="0" cy="422462"/>
            </a:xfrm>
            <a:prstGeom prst="straightConnector1">
              <a:avLst/>
            </a:prstGeom>
            <a:solidFill>
              <a:schemeClr val="accent1"/>
            </a:solidFill>
            <a:ln w="19050" cap="flat" cmpd="sng" algn="ctr">
              <a:solidFill>
                <a:srgbClr val="002060"/>
              </a:solidFill>
              <a:prstDash val="sysDash"/>
              <a:round/>
              <a:headEnd type="none" w="lg" len="lg"/>
              <a:tailEnd type="oval"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Arrow Connector 16"/>
            <p:cNvCxnSpPr/>
            <p:nvPr/>
          </p:nvCxnSpPr>
          <p:spPr bwMode="auto">
            <a:xfrm flipV="1">
              <a:off x="1432881" y="5418090"/>
              <a:ext cx="0" cy="422462"/>
            </a:xfrm>
            <a:prstGeom prst="straightConnector1">
              <a:avLst/>
            </a:prstGeom>
            <a:solidFill>
              <a:schemeClr val="accent1"/>
            </a:solidFill>
            <a:ln w="19050" cap="flat" cmpd="sng" algn="ctr">
              <a:solidFill>
                <a:srgbClr val="002060"/>
              </a:solidFill>
              <a:prstDash val="sysDash"/>
              <a:round/>
              <a:headEnd type="none" w="lg" len="lg"/>
              <a:tailEnd type="oval"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2191" name="Oval 3"/>
            <p:cNvSpPr>
              <a:spLocks noChangeAspect="1"/>
            </p:cNvSpPr>
            <p:nvPr/>
          </p:nvSpPr>
          <p:spPr bwMode="auto">
            <a:xfrm>
              <a:off x="793025" y="4298408"/>
              <a:ext cx="1120938" cy="1120938"/>
            </a:xfrm>
            <a:prstGeom prst="ellipse">
              <a:avLst/>
            </a:prstGeom>
            <a:noFill/>
            <a:ln w="31750" algn="ctr">
              <a:solidFill>
                <a:srgbClr val="002060"/>
              </a:solidFill>
              <a:round/>
              <a:headEnd/>
              <a:tailEnd/>
            </a:ln>
          </p:spPr>
          <p:txBody>
            <a:bodyPr/>
            <a:lstStyle/>
            <a:p>
              <a:pPr eaLnBrk="0" hangingPunct="0"/>
              <a:endParaRPr lang="en-US" sz="2400">
                <a:latin typeface="Times New Roman" pitchFamily="18" charset="0"/>
                <a:cs typeface="Times New Roman" pitchFamily="18" charset="0"/>
              </a:endParaRPr>
            </a:p>
          </p:txBody>
        </p:sp>
        <p:sp>
          <p:nvSpPr>
            <p:cNvPr id="92192" name="Rectangle 8"/>
            <p:cNvSpPr>
              <a:spLocks noChangeArrowheads="1"/>
            </p:cNvSpPr>
            <p:nvPr/>
          </p:nvSpPr>
          <p:spPr bwMode="auto">
            <a:xfrm>
              <a:off x="1324620" y="5357975"/>
              <a:ext cx="45719" cy="151790"/>
            </a:xfrm>
            <a:prstGeom prst="rect">
              <a:avLst/>
            </a:prstGeom>
            <a:solidFill>
              <a:schemeClr val="bg1"/>
            </a:solidFill>
            <a:ln w="9525" algn="ctr">
              <a:noFill/>
              <a:round/>
              <a:headEnd/>
              <a:tailEnd/>
            </a:ln>
          </p:spPr>
          <p:txBody>
            <a:bodyPr/>
            <a:lstStyle/>
            <a:p>
              <a:pPr eaLnBrk="0" hangingPunct="0"/>
              <a:endParaRPr lang="en-US" sz="2400">
                <a:latin typeface="Times New Roman" pitchFamily="18" charset="0"/>
                <a:cs typeface="Times New Roman" pitchFamily="18" charset="0"/>
              </a:endParaRPr>
            </a:p>
          </p:txBody>
        </p:sp>
      </p:grpSp>
      <p:grpSp>
        <p:nvGrpSpPr>
          <p:cNvPr id="20" name="Group 19"/>
          <p:cNvGrpSpPr>
            <a:grpSpLocks/>
          </p:cNvGrpSpPr>
          <p:nvPr/>
        </p:nvGrpSpPr>
        <p:grpSpPr bwMode="auto">
          <a:xfrm>
            <a:off x="2598738" y="3317082"/>
            <a:ext cx="1593850" cy="1302544"/>
            <a:chOff x="2598730" y="4422530"/>
            <a:chExt cx="1593795" cy="1737250"/>
          </a:xfrm>
          <a:effectLst>
            <a:glow rad="63500">
              <a:schemeClr val="accent1">
                <a:satMod val="175000"/>
                <a:alpha val="40000"/>
              </a:schemeClr>
            </a:glow>
          </a:effectLst>
        </p:grpSpPr>
        <p:sp>
          <p:nvSpPr>
            <p:cNvPr id="92183" name="Oval 11"/>
            <p:cNvSpPr>
              <a:spLocks noChangeArrowheads="1"/>
            </p:cNvSpPr>
            <p:nvPr/>
          </p:nvSpPr>
          <p:spPr bwMode="auto">
            <a:xfrm>
              <a:off x="2598730" y="4422530"/>
              <a:ext cx="1593795" cy="995375"/>
            </a:xfrm>
            <a:prstGeom prst="ellipse">
              <a:avLst/>
            </a:prstGeom>
            <a:noFill/>
            <a:ln w="31750" algn="ctr">
              <a:solidFill>
                <a:srgbClr val="002060"/>
              </a:solidFill>
              <a:round/>
              <a:headEnd/>
              <a:tailEnd/>
            </a:ln>
          </p:spPr>
          <p:txBody>
            <a:bodyPr/>
            <a:lstStyle/>
            <a:p>
              <a:pPr eaLnBrk="0" hangingPunct="0"/>
              <a:endParaRPr lang="en-US" sz="2400">
                <a:latin typeface="Times New Roman" pitchFamily="18" charset="0"/>
                <a:cs typeface="Times New Roman" pitchFamily="18" charset="0"/>
              </a:endParaRPr>
            </a:p>
          </p:txBody>
        </p:sp>
        <p:sp>
          <p:nvSpPr>
            <p:cNvPr id="92184" name="Oval 26"/>
            <p:cNvSpPr>
              <a:spLocks noChangeArrowheads="1"/>
            </p:cNvSpPr>
            <p:nvPr/>
          </p:nvSpPr>
          <p:spPr bwMode="auto">
            <a:xfrm>
              <a:off x="3242938" y="5818252"/>
              <a:ext cx="354717" cy="341528"/>
            </a:xfrm>
            <a:prstGeom prst="ellipse">
              <a:avLst/>
            </a:prstGeom>
            <a:noFill/>
            <a:ln w="31750" algn="ctr">
              <a:solidFill>
                <a:srgbClr val="002060"/>
              </a:solidFill>
              <a:round/>
              <a:headEnd/>
              <a:tailEnd/>
            </a:ln>
          </p:spPr>
          <p:txBody>
            <a:bodyPr lIns="0" tIns="0" rIns="0" bIns="0" anchor="ctr" anchorCtr="1"/>
            <a:lstStyle/>
            <a:p>
              <a:pPr algn="ctr" eaLnBrk="0" hangingPunct="0"/>
              <a:r>
                <a:rPr lang="en-US" sz="4000" b="1">
                  <a:solidFill>
                    <a:srgbClr val="002060"/>
                  </a:solidFill>
                  <a:latin typeface="Harrington" pitchFamily="82" charset="0"/>
                  <a:cs typeface="Times New Roman" pitchFamily="18" charset="0"/>
                </a:rPr>
                <a:t>~</a:t>
              </a:r>
            </a:p>
          </p:txBody>
        </p:sp>
        <p:cxnSp>
          <p:nvCxnSpPr>
            <p:cNvPr id="34" name="Straight Arrow Connector 33"/>
            <p:cNvCxnSpPr/>
            <p:nvPr/>
          </p:nvCxnSpPr>
          <p:spPr bwMode="auto">
            <a:xfrm flipV="1">
              <a:off x="3327367" y="5419781"/>
              <a:ext cx="0" cy="422403"/>
            </a:xfrm>
            <a:prstGeom prst="straightConnector1">
              <a:avLst/>
            </a:prstGeom>
            <a:solidFill>
              <a:schemeClr val="accent1"/>
            </a:solidFill>
            <a:ln w="19050" cap="flat" cmpd="sng" algn="ctr">
              <a:solidFill>
                <a:srgbClr val="002060"/>
              </a:solidFill>
              <a:prstDash val="sysDash"/>
              <a:round/>
              <a:headEnd type="none" w="lg" len="lg"/>
              <a:tailEnd type="oval"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Arrow Connector 34"/>
            <p:cNvCxnSpPr/>
            <p:nvPr/>
          </p:nvCxnSpPr>
          <p:spPr bwMode="auto">
            <a:xfrm flipV="1">
              <a:off x="3498811" y="5418194"/>
              <a:ext cx="0" cy="422403"/>
            </a:xfrm>
            <a:prstGeom prst="straightConnector1">
              <a:avLst/>
            </a:prstGeom>
            <a:solidFill>
              <a:schemeClr val="accent1"/>
            </a:solidFill>
            <a:ln w="19050" cap="flat" cmpd="sng" algn="ctr">
              <a:solidFill>
                <a:srgbClr val="002060"/>
              </a:solidFill>
              <a:prstDash val="sysDash"/>
              <a:round/>
              <a:headEnd type="none" w="lg" len="lg"/>
              <a:tailEnd type="oval"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2187" name="Rectangle 36"/>
            <p:cNvSpPr>
              <a:spLocks noChangeArrowheads="1"/>
            </p:cNvSpPr>
            <p:nvPr/>
          </p:nvSpPr>
          <p:spPr bwMode="auto">
            <a:xfrm>
              <a:off x="3391422" y="5357975"/>
              <a:ext cx="45719" cy="151790"/>
            </a:xfrm>
            <a:prstGeom prst="rect">
              <a:avLst/>
            </a:prstGeom>
            <a:solidFill>
              <a:schemeClr val="bg1"/>
            </a:solidFill>
            <a:ln w="9525" algn="ctr">
              <a:noFill/>
              <a:round/>
              <a:headEnd/>
              <a:tailEnd/>
            </a:ln>
          </p:spPr>
          <p:txBody>
            <a:bodyPr/>
            <a:lstStyle/>
            <a:p>
              <a:pPr eaLnBrk="0" hangingPunct="0"/>
              <a:endParaRPr lang="en-US" sz="2400">
                <a:latin typeface="Times New Roman" pitchFamily="18" charset="0"/>
                <a:cs typeface="Times New Roman" pitchFamily="18" charset="0"/>
              </a:endParaRPr>
            </a:p>
          </p:txBody>
        </p:sp>
      </p:grpSp>
      <p:grpSp>
        <p:nvGrpSpPr>
          <p:cNvPr id="19" name="Group 18"/>
          <p:cNvGrpSpPr>
            <a:grpSpLocks/>
          </p:cNvGrpSpPr>
          <p:nvPr/>
        </p:nvGrpSpPr>
        <p:grpSpPr bwMode="auto">
          <a:xfrm>
            <a:off x="4870450" y="3224213"/>
            <a:ext cx="1371600" cy="1395413"/>
            <a:chOff x="4870263" y="4298408"/>
            <a:chExt cx="1371600" cy="1861372"/>
          </a:xfrm>
          <a:effectLst>
            <a:glow rad="63500">
              <a:schemeClr val="accent1">
                <a:satMod val="175000"/>
                <a:alpha val="40000"/>
              </a:schemeClr>
            </a:glow>
          </a:effectLst>
        </p:grpSpPr>
        <p:sp>
          <p:nvSpPr>
            <p:cNvPr id="92178" name="Hexagon 10"/>
            <p:cNvSpPr>
              <a:spLocks noChangeArrowheads="1"/>
            </p:cNvSpPr>
            <p:nvPr/>
          </p:nvSpPr>
          <p:spPr bwMode="auto">
            <a:xfrm>
              <a:off x="4870263" y="4298408"/>
              <a:ext cx="1371600" cy="1119498"/>
            </a:xfrm>
            <a:prstGeom prst="hexagon">
              <a:avLst>
                <a:gd name="adj" fmla="val 24997"/>
                <a:gd name="vf" fmla="val 115470"/>
              </a:avLst>
            </a:prstGeom>
            <a:noFill/>
            <a:ln w="31750" algn="ctr">
              <a:solidFill>
                <a:srgbClr val="002060"/>
              </a:solidFill>
              <a:round/>
              <a:headEnd/>
              <a:tailEnd/>
            </a:ln>
          </p:spPr>
          <p:txBody>
            <a:bodyPr/>
            <a:lstStyle/>
            <a:p>
              <a:pPr eaLnBrk="0" hangingPunct="0"/>
              <a:endParaRPr lang="en-US" sz="2400">
                <a:latin typeface="Times New Roman" pitchFamily="18" charset="0"/>
                <a:cs typeface="Times New Roman" pitchFamily="18" charset="0"/>
              </a:endParaRPr>
            </a:p>
          </p:txBody>
        </p:sp>
        <p:sp>
          <p:nvSpPr>
            <p:cNvPr id="92179" name="Oval 38"/>
            <p:cNvSpPr>
              <a:spLocks noChangeArrowheads="1"/>
            </p:cNvSpPr>
            <p:nvPr/>
          </p:nvSpPr>
          <p:spPr bwMode="auto">
            <a:xfrm>
              <a:off x="5384720" y="5818252"/>
              <a:ext cx="354717" cy="341528"/>
            </a:xfrm>
            <a:prstGeom prst="ellipse">
              <a:avLst/>
            </a:prstGeom>
            <a:noFill/>
            <a:ln w="31750" algn="ctr">
              <a:solidFill>
                <a:srgbClr val="002060"/>
              </a:solidFill>
              <a:round/>
              <a:headEnd/>
              <a:tailEnd/>
            </a:ln>
          </p:spPr>
          <p:txBody>
            <a:bodyPr lIns="0" tIns="0" rIns="0" bIns="0" anchor="ctr" anchorCtr="1"/>
            <a:lstStyle/>
            <a:p>
              <a:pPr algn="ctr" eaLnBrk="0" hangingPunct="0"/>
              <a:r>
                <a:rPr lang="en-US" sz="4000" b="1">
                  <a:solidFill>
                    <a:srgbClr val="002060"/>
                  </a:solidFill>
                  <a:latin typeface="Harrington" pitchFamily="82" charset="0"/>
                  <a:cs typeface="Times New Roman" pitchFamily="18" charset="0"/>
                </a:rPr>
                <a:t>~</a:t>
              </a:r>
            </a:p>
          </p:txBody>
        </p:sp>
        <p:cxnSp>
          <p:nvCxnSpPr>
            <p:cNvPr id="40" name="Straight Arrow Connector 39"/>
            <p:cNvCxnSpPr/>
            <p:nvPr/>
          </p:nvCxnSpPr>
          <p:spPr bwMode="auto">
            <a:xfrm flipV="1">
              <a:off x="5468751" y="5419678"/>
              <a:ext cx="0" cy="422462"/>
            </a:xfrm>
            <a:prstGeom prst="straightConnector1">
              <a:avLst/>
            </a:prstGeom>
            <a:solidFill>
              <a:schemeClr val="accent1"/>
            </a:solidFill>
            <a:ln w="19050" cap="flat" cmpd="sng" algn="ctr">
              <a:solidFill>
                <a:srgbClr val="002060"/>
              </a:solidFill>
              <a:prstDash val="sysDash"/>
              <a:round/>
              <a:headEnd type="none" w="lg" len="lg"/>
              <a:tailEnd type="oval"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Arrow Connector 40"/>
            <p:cNvCxnSpPr/>
            <p:nvPr/>
          </p:nvCxnSpPr>
          <p:spPr bwMode="auto">
            <a:xfrm flipV="1">
              <a:off x="5640201" y="5418090"/>
              <a:ext cx="0" cy="422462"/>
            </a:xfrm>
            <a:prstGeom prst="straightConnector1">
              <a:avLst/>
            </a:prstGeom>
            <a:solidFill>
              <a:schemeClr val="accent1"/>
            </a:solidFill>
            <a:ln w="19050" cap="flat" cmpd="sng" algn="ctr">
              <a:solidFill>
                <a:srgbClr val="002060"/>
              </a:solidFill>
              <a:prstDash val="sysDash"/>
              <a:round/>
              <a:headEnd type="none" w="lg" len="lg"/>
              <a:tailEnd type="oval"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2182" name="Rectangle 42"/>
            <p:cNvSpPr>
              <a:spLocks noChangeArrowheads="1"/>
            </p:cNvSpPr>
            <p:nvPr/>
          </p:nvSpPr>
          <p:spPr bwMode="auto">
            <a:xfrm>
              <a:off x="5533204" y="5357975"/>
              <a:ext cx="45719" cy="151790"/>
            </a:xfrm>
            <a:prstGeom prst="rect">
              <a:avLst/>
            </a:prstGeom>
            <a:solidFill>
              <a:schemeClr val="bg1"/>
            </a:solidFill>
            <a:ln w="9525" algn="ctr">
              <a:noFill/>
              <a:round/>
              <a:headEnd/>
              <a:tailEnd/>
            </a:ln>
          </p:spPr>
          <p:txBody>
            <a:bodyPr/>
            <a:lstStyle/>
            <a:p>
              <a:pPr eaLnBrk="0" hangingPunct="0"/>
              <a:endParaRPr lang="en-US" sz="2400">
                <a:latin typeface="Times New Roman" pitchFamily="18" charset="0"/>
                <a:cs typeface="Times New Roman" pitchFamily="18" charset="0"/>
              </a:endParaRPr>
            </a:p>
          </p:txBody>
        </p:sp>
      </p:grpSp>
      <p:grpSp>
        <p:nvGrpSpPr>
          <p:cNvPr id="22" name="Group 21"/>
          <p:cNvGrpSpPr>
            <a:grpSpLocks/>
          </p:cNvGrpSpPr>
          <p:nvPr/>
        </p:nvGrpSpPr>
        <p:grpSpPr bwMode="auto">
          <a:xfrm>
            <a:off x="6924675" y="3224213"/>
            <a:ext cx="1138238" cy="1395413"/>
            <a:chOff x="6924745" y="4298408"/>
            <a:chExt cx="1138425" cy="1861372"/>
          </a:xfrm>
          <a:effectLst>
            <a:glow rad="63500">
              <a:schemeClr val="accent1">
                <a:satMod val="175000"/>
                <a:alpha val="40000"/>
              </a:schemeClr>
            </a:glow>
          </a:effectLst>
        </p:grpSpPr>
        <p:sp>
          <p:nvSpPr>
            <p:cNvPr id="92173" name="Rounded Rectangle 20"/>
            <p:cNvSpPr>
              <a:spLocks noChangeArrowheads="1"/>
            </p:cNvSpPr>
            <p:nvPr/>
          </p:nvSpPr>
          <p:spPr bwMode="auto">
            <a:xfrm>
              <a:off x="6924745" y="4298408"/>
              <a:ext cx="1138425" cy="1119497"/>
            </a:xfrm>
            <a:prstGeom prst="roundRect">
              <a:avLst>
                <a:gd name="adj" fmla="val 16667"/>
              </a:avLst>
            </a:prstGeom>
            <a:noFill/>
            <a:ln w="31750" algn="ctr">
              <a:solidFill>
                <a:srgbClr val="002060"/>
              </a:solidFill>
              <a:round/>
              <a:headEnd/>
              <a:tailEnd/>
            </a:ln>
          </p:spPr>
          <p:txBody>
            <a:bodyPr/>
            <a:lstStyle/>
            <a:p>
              <a:pPr eaLnBrk="0" hangingPunct="0"/>
              <a:endParaRPr lang="en-US" sz="2400">
                <a:latin typeface="Times New Roman" pitchFamily="18" charset="0"/>
                <a:cs typeface="Times New Roman" pitchFamily="18" charset="0"/>
              </a:endParaRPr>
            </a:p>
          </p:txBody>
        </p:sp>
        <p:sp>
          <p:nvSpPr>
            <p:cNvPr id="92174" name="Oval 44"/>
            <p:cNvSpPr>
              <a:spLocks noChangeArrowheads="1"/>
            </p:cNvSpPr>
            <p:nvPr/>
          </p:nvSpPr>
          <p:spPr bwMode="auto">
            <a:xfrm>
              <a:off x="7321959" y="5818252"/>
              <a:ext cx="354717" cy="341528"/>
            </a:xfrm>
            <a:prstGeom prst="ellipse">
              <a:avLst/>
            </a:prstGeom>
            <a:noFill/>
            <a:ln w="31750" algn="ctr">
              <a:solidFill>
                <a:srgbClr val="002060"/>
              </a:solidFill>
              <a:round/>
              <a:headEnd/>
              <a:tailEnd/>
            </a:ln>
          </p:spPr>
          <p:txBody>
            <a:bodyPr lIns="0" tIns="0" rIns="0" bIns="0" anchor="ctr" anchorCtr="1"/>
            <a:lstStyle/>
            <a:p>
              <a:pPr algn="ctr" eaLnBrk="0" hangingPunct="0"/>
              <a:r>
                <a:rPr lang="en-US" sz="4000" b="1">
                  <a:solidFill>
                    <a:srgbClr val="002060"/>
                  </a:solidFill>
                  <a:latin typeface="Harrington" pitchFamily="82" charset="0"/>
                  <a:cs typeface="Times New Roman" pitchFamily="18" charset="0"/>
                </a:rPr>
                <a:t>~</a:t>
              </a:r>
            </a:p>
          </p:txBody>
        </p:sp>
        <p:cxnSp>
          <p:nvCxnSpPr>
            <p:cNvPr id="46" name="Straight Arrow Connector 45"/>
            <p:cNvCxnSpPr/>
            <p:nvPr/>
          </p:nvCxnSpPr>
          <p:spPr bwMode="auto">
            <a:xfrm flipV="1">
              <a:off x="7407424" y="5419678"/>
              <a:ext cx="0" cy="422462"/>
            </a:xfrm>
            <a:prstGeom prst="straightConnector1">
              <a:avLst/>
            </a:prstGeom>
            <a:solidFill>
              <a:schemeClr val="accent1"/>
            </a:solidFill>
            <a:ln w="19050" cap="flat" cmpd="sng" algn="ctr">
              <a:solidFill>
                <a:srgbClr val="002060"/>
              </a:solidFill>
              <a:prstDash val="sysDash"/>
              <a:round/>
              <a:headEnd type="none" w="lg" len="lg"/>
              <a:tailEnd type="oval"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7" name="Straight Arrow Connector 46"/>
            <p:cNvCxnSpPr/>
            <p:nvPr/>
          </p:nvCxnSpPr>
          <p:spPr bwMode="auto">
            <a:xfrm flipV="1">
              <a:off x="7577315" y="5418090"/>
              <a:ext cx="0" cy="422462"/>
            </a:xfrm>
            <a:prstGeom prst="straightConnector1">
              <a:avLst/>
            </a:prstGeom>
            <a:solidFill>
              <a:schemeClr val="accent1"/>
            </a:solidFill>
            <a:ln w="19050" cap="flat" cmpd="sng" algn="ctr">
              <a:solidFill>
                <a:srgbClr val="002060"/>
              </a:solidFill>
              <a:prstDash val="sysDash"/>
              <a:round/>
              <a:headEnd type="none" w="lg" len="lg"/>
              <a:tailEnd type="oval"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2177" name="Rectangle 48"/>
            <p:cNvSpPr>
              <a:spLocks noChangeArrowheads="1"/>
            </p:cNvSpPr>
            <p:nvPr/>
          </p:nvSpPr>
          <p:spPr bwMode="auto">
            <a:xfrm>
              <a:off x="7470443" y="5357975"/>
              <a:ext cx="45719" cy="151790"/>
            </a:xfrm>
            <a:prstGeom prst="rect">
              <a:avLst/>
            </a:prstGeom>
            <a:solidFill>
              <a:schemeClr val="bg1"/>
            </a:solidFill>
            <a:ln w="9525" algn="ctr">
              <a:noFill/>
              <a:round/>
              <a:headEnd/>
              <a:tailEnd/>
            </a:ln>
          </p:spPr>
          <p:txBody>
            <a:bodyPr/>
            <a:lstStyle/>
            <a:p>
              <a:pPr eaLnBrk="0" hangingPunct="0"/>
              <a:endParaRPr lang="en-US" sz="2400">
                <a:latin typeface="Times New Roman" pitchFamily="18" charset="0"/>
                <a:cs typeface="Times New Roman" pitchFamily="18" charset="0"/>
              </a:endParaRPr>
            </a:p>
          </p:txBody>
        </p:sp>
      </p:grpSp>
      <p:sp>
        <p:nvSpPr>
          <p:cNvPr id="50" name="TextBox 49"/>
          <p:cNvSpPr txBox="1"/>
          <p:nvPr/>
        </p:nvSpPr>
        <p:spPr>
          <a:xfrm>
            <a:off x="3057525" y="3493295"/>
            <a:ext cx="712788" cy="394097"/>
          </a:xfrm>
          <a:prstGeom prst="rect">
            <a:avLst/>
          </a:prstGeom>
          <a:solidFill>
            <a:schemeClr val="bg1">
              <a:lumMod val="85000"/>
            </a:schemeClr>
          </a:solidFill>
        </p:spPr>
        <p:txBody>
          <a:bodyPr lIns="0" tIns="0" rIns="0" bIns="0" anchor="ctr" anchorCtr="1"/>
          <a:lstStyle/>
          <a:p>
            <a:pPr algn="ctr" eaLnBrk="0" hangingPunct="0">
              <a:defRPr/>
            </a:pPr>
            <a:r>
              <a:rPr lang="en-US" sz="1600" dirty="0">
                <a:cs typeface="+mn-cs"/>
              </a:rPr>
              <a:t>Ovoid Loop</a:t>
            </a:r>
          </a:p>
        </p:txBody>
      </p:sp>
      <p:sp>
        <p:nvSpPr>
          <p:cNvPr id="51" name="TextBox 50"/>
          <p:cNvSpPr txBox="1"/>
          <p:nvPr/>
        </p:nvSpPr>
        <p:spPr>
          <a:xfrm>
            <a:off x="5200650" y="3446861"/>
            <a:ext cx="711200" cy="394097"/>
          </a:xfrm>
          <a:prstGeom prst="rect">
            <a:avLst/>
          </a:prstGeom>
          <a:solidFill>
            <a:schemeClr val="bg1">
              <a:lumMod val="85000"/>
            </a:schemeClr>
          </a:solidFill>
        </p:spPr>
        <p:txBody>
          <a:bodyPr lIns="0" tIns="0" rIns="0" bIns="0" anchor="ctr" anchorCtr="1"/>
          <a:lstStyle/>
          <a:p>
            <a:pPr algn="ctr" eaLnBrk="0" hangingPunct="0">
              <a:defRPr/>
            </a:pPr>
            <a:r>
              <a:rPr lang="en-US" sz="1600" dirty="0">
                <a:cs typeface="+mn-cs"/>
              </a:rPr>
              <a:t>Hex Loop</a:t>
            </a:r>
          </a:p>
        </p:txBody>
      </p:sp>
      <p:sp>
        <p:nvSpPr>
          <p:cNvPr id="52" name="TextBox 51"/>
          <p:cNvSpPr txBox="1"/>
          <p:nvPr/>
        </p:nvSpPr>
        <p:spPr>
          <a:xfrm>
            <a:off x="7077078" y="3446861"/>
            <a:ext cx="854075" cy="394097"/>
          </a:xfrm>
          <a:prstGeom prst="rect">
            <a:avLst/>
          </a:prstGeom>
          <a:solidFill>
            <a:schemeClr val="bg1">
              <a:lumMod val="85000"/>
            </a:schemeClr>
          </a:solidFill>
        </p:spPr>
        <p:txBody>
          <a:bodyPr lIns="0" tIns="0" rIns="0" bIns="0" anchor="ctr" anchorCtr="1"/>
          <a:lstStyle/>
          <a:p>
            <a:pPr algn="ctr" eaLnBrk="0" hangingPunct="0">
              <a:defRPr/>
            </a:pPr>
            <a:r>
              <a:rPr lang="en-US" sz="1600" dirty="0">
                <a:cs typeface="+mn-cs"/>
              </a:rPr>
              <a:t>Square Loop</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xEl>
                                              <p:pRg st="2" end="2"/>
                                            </p:txEl>
                                          </p:spTgt>
                                        </p:tgtEl>
                                        <p:attrNameLst>
                                          <p:attrName>style.visibility</p:attrName>
                                        </p:attrNameLst>
                                      </p:cBhvr>
                                      <p:to>
                                        <p:strVal val="visible"/>
                                      </p:to>
                                    </p:set>
                                    <p:animEffect transition="in" filter="wipe(left)">
                                      <p:cBhvr>
                                        <p:cTn id="7" dur="500"/>
                                        <p:tgtEl>
                                          <p:spTgt spid="7680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0" grpId="0" animBg="1"/>
      <p:bldP spid="51" grpId="0" animBg="1"/>
      <p:bldP spid="5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76399E1-4FBA-4991-ACAF-CB4F3D1E8ED5}" type="slidenum">
              <a:rPr lang="en-US"/>
              <a:pPr>
                <a:defRPr/>
              </a:pPr>
              <a:t>33</a:t>
            </a:fld>
            <a:endParaRPr lang="en-US"/>
          </a:p>
        </p:txBody>
      </p:sp>
      <p:sp>
        <p:nvSpPr>
          <p:cNvPr id="76804" name="Rectangle 4"/>
          <p:cNvSpPr>
            <a:spLocks noGrp="1" noChangeArrowheads="1"/>
          </p:cNvSpPr>
          <p:nvPr>
            <p:ph type="title" idx="4294967295"/>
          </p:nvPr>
        </p:nvSpPr>
        <p:spPr>
          <a:xfrm>
            <a:off x="473670" y="171450"/>
            <a:ext cx="8229600" cy="342900"/>
          </a:xfrm>
          <a:prstGeom prst="rect">
            <a:avLst/>
          </a:prstGeom>
        </p:spPr>
        <p:txBody>
          <a:bodyPr lIns="0" tIns="0" rIns="0" bIns="0" anchor="ctr" anchorCtr="1"/>
          <a:lstStyle/>
          <a:p>
            <a:pPr eaLnBrk="1" hangingPunct="1">
              <a:defRPr/>
            </a:pPr>
            <a:r>
              <a:rPr lang="en-US" sz="3600" dirty="0" smtClean="0">
                <a:solidFill>
                  <a:schemeClr val="tx1"/>
                </a:solidFill>
                <a:latin typeface="Arial" charset="0"/>
                <a:ea typeface="+mj-ea"/>
                <a:cs typeface="+mj-cs"/>
              </a:rPr>
              <a:t>Types &amp; Configurations</a:t>
            </a:r>
            <a:endParaRPr lang="en-US" sz="3600" dirty="0">
              <a:solidFill>
                <a:schemeClr val="tx1"/>
              </a:solidFill>
              <a:latin typeface="Arial" charset="0"/>
              <a:ea typeface="+mj-ea"/>
              <a:cs typeface="+mj-cs"/>
            </a:endParaRPr>
          </a:p>
        </p:txBody>
      </p:sp>
      <p:sp>
        <p:nvSpPr>
          <p:cNvPr id="76805" name="Text Box 5"/>
          <p:cNvSpPr txBox="1">
            <a:spLocks noChangeArrowheads="1"/>
          </p:cNvSpPr>
          <p:nvPr/>
        </p:nvSpPr>
        <p:spPr bwMode="auto">
          <a:xfrm>
            <a:off x="457200" y="578645"/>
            <a:ext cx="8229600" cy="4308872"/>
          </a:xfrm>
          <a:prstGeom prst="rect">
            <a:avLst/>
          </a:prstGeom>
          <a:noFill/>
          <a:ln w="9525">
            <a:noFill/>
            <a:miter lim="800000"/>
            <a:headEnd/>
            <a:tailEnd/>
          </a:ln>
        </p:spPr>
        <p:txBody>
          <a:bodyPr>
            <a:spAutoFit/>
          </a:bodyPr>
          <a:lstStyle/>
          <a:p>
            <a:pPr algn="ctr" eaLnBrk="0" hangingPunct="0">
              <a:spcBef>
                <a:spcPts val="1200"/>
              </a:spcBef>
            </a:pPr>
            <a:r>
              <a:rPr lang="en-US" altLang="en-US" sz="2800" b="1" dirty="0">
                <a:latin typeface="Arial" pitchFamily="34" charset="0"/>
              </a:rPr>
              <a:t>Large Loop</a:t>
            </a:r>
          </a:p>
          <a:p>
            <a:pPr eaLnBrk="0" hangingPunct="0">
              <a:spcBef>
                <a:spcPts val="1200"/>
              </a:spcBef>
            </a:pPr>
            <a:r>
              <a:rPr lang="en-US" altLang="en-US" sz="2400" dirty="0">
                <a:latin typeface="Arial" pitchFamily="34" charset="0"/>
              </a:rPr>
              <a:t>Due to the long lengths required for full-wave antennas, resonant loops need a lot of space.</a:t>
            </a:r>
          </a:p>
          <a:p>
            <a:pPr eaLnBrk="0" hangingPunct="0">
              <a:spcBef>
                <a:spcPts val="1200"/>
              </a:spcBef>
            </a:pPr>
            <a:r>
              <a:rPr lang="en-US" altLang="en-US" sz="2400" dirty="0">
                <a:latin typeface="Arial" pitchFamily="34" charset="0"/>
              </a:rPr>
              <a:t>For the 80m band, the loop would be around 270ft long.  On 40m the circumference would be 140ft.  On 20m you need a 70ft loop.</a:t>
            </a:r>
          </a:p>
          <a:p>
            <a:pPr eaLnBrk="0" hangingPunct="0">
              <a:spcBef>
                <a:spcPts val="1200"/>
              </a:spcBef>
            </a:pPr>
            <a:r>
              <a:rPr lang="en-US" altLang="en-US" sz="2400" dirty="0">
                <a:latin typeface="Arial" pitchFamily="34" charset="0"/>
              </a:rPr>
              <a:t>Although multiple turns may be used to reduce the diameter, performance improves with greater loop area.  Lower-frequency HF band loops are often relatively low to the ground and horizontally oriented.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xEl>
                                              <p:pRg st="2" end="2"/>
                                            </p:txEl>
                                          </p:spTgt>
                                        </p:tgtEl>
                                        <p:attrNameLst>
                                          <p:attrName>style.visibility</p:attrName>
                                        </p:attrNameLst>
                                      </p:cBhvr>
                                      <p:to>
                                        <p:strVal val="visible"/>
                                      </p:to>
                                    </p:set>
                                    <p:animEffect transition="in" filter="wipe(left)">
                                      <p:cBhvr>
                                        <p:cTn id="7" dur="500"/>
                                        <p:tgtEl>
                                          <p:spTgt spid="7680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6805">
                                            <p:txEl>
                                              <p:pRg st="3" end="3"/>
                                            </p:txEl>
                                          </p:spTgt>
                                        </p:tgtEl>
                                        <p:attrNameLst>
                                          <p:attrName>style.visibility</p:attrName>
                                        </p:attrNameLst>
                                      </p:cBhvr>
                                      <p:to>
                                        <p:strVal val="visible"/>
                                      </p:to>
                                    </p:set>
                                    <p:animEffect transition="in" filter="wipe(left)">
                                      <p:cBhvr>
                                        <p:cTn id="12" dur="500"/>
                                        <p:tgtEl>
                                          <p:spTgt spid="768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03F0ABE9-3BD3-417A-BFF0-B53462F1511A}" type="slidenum">
              <a:rPr lang="en-US"/>
              <a:pPr>
                <a:defRPr/>
              </a:pPr>
              <a:t>34</a:t>
            </a:fld>
            <a:endParaRPr lang="en-US"/>
          </a:p>
        </p:txBody>
      </p:sp>
      <p:sp>
        <p:nvSpPr>
          <p:cNvPr id="76804" name="Rectangle 4"/>
          <p:cNvSpPr>
            <a:spLocks noGrp="1" noChangeArrowheads="1"/>
          </p:cNvSpPr>
          <p:nvPr>
            <p:ph type="title" idx="4294967295"/>
          </p:nvPr>
        </p:nvSpPr>
        <p:spPr>
          <a:xfrm>
            <a:off x="440730" y="171450"/>
            <a:ext cx="8229600" cy="342900"/>
          </a:xfrm>
          <a:prstGeom prst="rect">
            <a:avLst/>
          </a:prstGeom>
        </p:spPr>
        <p:txBody>
          <a:bodyPr lIns="0" tIns="0" rIns="0" bIns="0" anchor="ctr" anchorCtr="1"/>
          <a:lstStyle/>
          <a:p>
            <a:pPr eaLnBrk="1" hangingPunct="1">
              <a:defRPr/>
            </a:pPr>
            <a:r>
              <a:rPr lang="en-US" sz="3600" dirty="0" smtClean="0">
                <a:solidFill>
                  <a:schemeClr val="tx1"/>
                </a:solidFill>
                <a:latin typeface="Arial" charset="0"/>
                <a:ea typeface="+mj-ea"/>
                <a:cs typeface="+mj-cs"/>
              </a:rPr>
              <a:t>Types &amp; Configurations</a:t>
            </a:r>
            <a:endParaRPr lang="en-US" sz="3600" dirty="0">
              <a:solidFill>
                <a:schemeClr val="tx1"/>
              </a:solidFill>
              <a:latin typeface="Arial" charset="0"/>
              <a:ea typeface="+mj-ea"/>
              <a:cs typeface="+mj-cs"/>
            </a:endParaRPr>
          </a:p>
        </p:txBody>
      </p:sp>
      <p:sp>
        <p:nvSpPr>
          <p:cNvPr id="76805" name="Text Box 5"/>
          <p:cNvSpPr txBox="1">
            <a:spLocks noChangeArrowheads="1"/>
          </p:cNvSpPr>
          <p:nvPr/>
        </p:nvSpPr>
        <p:spPr bwMode="auto">
          <a:xfrm>
            <a:off x="457200" y="578645"/>
            <a:ext cx="8229600" cy="2246769"/>
          </a:xfrm>
          <a:prstGeom prst="rect">
            <a:avLst/>
          </a:prstGeom>
          <a:noFill/>
          <a:ln w="9525">
            <a:noFill/>
            <a:miter lim="800000"/>
            <a:headEnd/>
            <a:tailEnd/>
          </a:ln>
        </p:spPr>
        <p:txBody>
          <a:bodyPr>
            <a:spAutoFit/>
          </a:bodyPr>
          <a:lstStyle/>
          <a:p>
            <a:pPr algn="ctr" eaLnBrk="0" hangingPunct="0">
              <a:spcBef>
                <a:spcPts val="1200"/>
              </a:spcBef>
            </a:pPr>
            <a:r>
              <a:rPr lang="en-US" altLang="en-US" sz="2800" b="1" dirty="0">
                <a:latin typeface="Arial" pitchFamily="34" charset="0"/>
              </a:rPr>
              <a:t>Quads &amp; Deltas</a:t>
            </a:r>
          </a:p>
          <a:p>
            <a:pPr eaLnBrk="0" hangingPunct="0">
              <a:spcBef>
                <a:spcPts val="1200"/>
              </a:spcBef>
            </a:pPr>
            <a:r>
              <a:rPr lang="en-US" altLang="en-US" dirty="0">
                <a:latin typeface="Arial" pitchFamily="34" charset="0"/>
              </a:rPr>
              <a:t>Directional (beam) antennas derived from the loop.</a:t>
            </a:r>
          </a:p>
          <a:p>
            <a:pPr eaLnBrk="0" hangingPunct="0">
              <a:spcBef>
                <a:spcPts val="1200"/>
              </a:spcBef>
            </a:pPr>
            <a:r>
              <a:rPr lang="en-US" altLang="en-US" dirty="0">
                <a:latin typeface="Arial" pitchFamily="34" charset="0"/>
              </a:rPr>
              <a:t>Usually two-element antennas with parasitic reflector slightly longer than </a:t>
            </a:r>
            <a:r>
              <a:rPr lang="el-GR" altLang="en-US" dirty="0">
                <a:latin typeface="Arial" pitchFamily="34" charset="0"/>
              </a:rPr>
              <a:t>λ</a:t>
            </a:r>
            <a:r>
              <a:rPr lang="en-US" altLang="en-US" dirty="0">
                <a:latin typeface="Arial" pitchFamily="34" charset="0"/>
              </a:rPr>
              <a:t>.</a:t>
            </a:r>
          </a:p>
          <a:p>
            <a:pPr eaLnBrk="0" hangingPunct="0">
              <a:spcBef>
                <a:spcPts val="1200"/>
              </a:spcBef>
            </a:pPr>
            <a:r>
              <a:rPr lang="en-US" altLang="en-US" dirty="0">
                <a:latin typeface="Arial" pitchFamily="34" charset="0"/>
              </a:rPr>
              <a:t>Gain comparable to a 3-element </a:t>
            </a:r>
            <a:r>
              <a:rPr lang="en-US" altLang="en-US" dirty="0" err="1">
                <a:latin typeface="Arial" pitchFamily="34" charset="0"/>
              </a:rPr>
              <a:t>Yagi</a:t>
            </a:r>
            <a:r>
              <a:rPr lang="en-US" altLang="en-US" dirty="0">
                <a:latin typeface="Arial" pitchFamily="34" charset="0"/>
              </a:rPr>
              <a:t>.</a:t>
            </a:r>
          </a:p>
          <a:p>
            <a:pPr eaLnBrk="0" hangingPunct="0">
              <a:spcBef>
                <a:spcPts val="1200"/>
              </a:spcBef>
            </a:pPr>
            <a:r>
              <a:rPr lang="en-US" altLang="en-US" dirty="0">
                <a:latin typeface="Arial" pitchFamily="34" charset="0"/>
              </a:rPr>
              <a:t>Polarization depends on orientation of </a:t>
            </a:r>
            <a:r>
              <a:rPr lang="en-US" altLang="en-US" dirty="0" err="1">
                <a:latin typeface="Arial" pitchFamily="34" charset="0"/>
              </a:rPr>
              <a:t>feedpoint</a:t>
            </a:r>
            <a:r>
              <a:rPr lang="en-US" altLang="en-US" dirty="0">
                <a:latin typeface="Arial" pitchFamily="34" charset="0"/>
              </a:rPr>
              <a:t>.</a:t>
            </a:r>
          </a:p>
        </p:txBody>
      </p:sp>
      <p:sp>
        <p:nvSpPr>
          <p:cNvPr id="33" name="TextBox 32"/>
          <p:cNvSpPr txBox="1"/>
          <p:nvPr/>
        </p:nvSpPr>
        <p:spPr>
          <a:xfrm>
            <a:off x="5984875" y="4408885"/>
            <a:ext cx="712788" cy="395288"/>
          </a:xfrm>
          <a:prstGeom prst="rect">
            <a:avLst/>
          </a:prstGeom>
          <a:solidFill>
            <a:schemeClr val="bg1">
              <a:lumMod val="85000"/>
            </a:schemeClr>
          </a:solidFill>
        </p:spPr>
        <p:txBody>
          <a:bodyPr lIns="0" tIns="0" rIns="0" bIns="0" anchor="ctr" anchorCtr="1"/>
          <a:lstStyle/>
          <a:p>
            <a:pPr algn="ctr" eaLnBrk="0" hangingPunct="0">
              <a:defRPr/>
            </a:pPr>
            <a:r>
              <a:rPr lang="en-US" sz="1600" dirty="0">
                <a:cs typeface="+mn-cs"/>
              </a:rPr>
              <a:t>Delta</a:t>
            </a:r>
          </a:p>
        </p:txBody>
      </p:sp>
      <p:sp>
        <p:nvSpPr>
          <p:cNvPr id="52" name="TextBox 51"/>
          <p:cNvSpPr txBox="1"/>
          <p:nvPr/>
        </p:nvSpPr>
        <p:spPr>
          <a:xfrm>
            <a:off x="2314575" y="4298157"/>
            <a:ext cx="852488" cy="395288"/>
          </a:xfrm>
          <a:prstGeom prst="rect">
            <a:avLst/>
          </a:prstGeom>
          <a:solidFill>
            <a:schemeClr val="bg1">
              <a:lumMod val="85000"/>
            </a:schemeClr>
          </a:solidFill>
        </p:spPr>
        <p:txBody>
          <a:bodyPr lIns="0" tIns="0" rIns="0" bIns="0" anchor="ctr" anchorCtr="1"/>
          <a:lstStyle/>
          <a:p>
            <a:pPr algn="ctr" eaLnBrk="0" hangingPunct="0">
              <a:defRPr/>
            </a:pPr>
            <a:r>
              <a:rPr lang="en-US" sz="1600" dirty="0">
                <a:cs typeface="+mn-cs"/>
              </a:rPr>
              <a:t>Quad</a:t>
            </a:r>
          </a:p>
        </p:txBody>
      </p:sp>
      <p:grpSp>
        <p:nvGrpSpPr>
          <p:cNvPr id="4" name="Group 3"/>
          <p:cNvGrpSpPr>
            <a:grpSpLocks/>
          </p:cNvGrpSpPr>
          <p:nvPr/>
        </p:nvGrpSpPr>
        <p:grpSpPr bwMode="auto">
          <a:xfrm>
            <a:off x="3062288" y="3198020"/>
            <a:ext cx="1282700" cy="1537097"/>
            <a:chOff x="3062908" y="4263845"/>
            <a:chExt cx="1281407" cy="2049165"/>
          </a:xfrm>
          <a:effectLst>
            <a:glow rad="63500">
              <a:schemeClr val="accent1">
                <a:satMod val="175000"/>
                <a:alpha val="40000"/>
              </a:schemeClr>
            </a:glow>
          </a:effectLst>
        </p:grpSpPr>
        <p:sp>
          <p:nvSpPr>
            <p:cNvPr id="94225" name="Rectangle 1"/>
            <p:cNvSpPr>
              <a:spLocks noChangeAspect="1"/>
            </p:cNvSpPr>
            <p:nvPr/>
          </p:nvSpPr>
          <p:spPr bwMode="auto">
            <a:xfrm>
              <a:off x="3062908" y="4451638"/>
              <a:ext cx="1119497" cy="1119497"/>
            </a:xfrm>
            <a:prstGeom prst="rect">
              <a:avLst/>
            </a:prstGeom>
            <a:noFill/>
            <a:ln w="31750" algn="ctr">
              <a:solidFill>
                <a:srgbClr val="002060"/>
              </a:solidFill>
              <a:round/>
              <a:headEnd/>
              <a:tailEnd/>
            </a:ln>
          </p:spPr>
          <p:txBody>
            <a:bodyPr/>
            <a:lstStyle/>
            <a:p>
              <a:pPr eaLnBrk="0" hangingPunct="0"/>
              <a:endParaRPr lang="en-US" sz="2400">
                <a:latin typeface="Times New Roman" pitchFamily="18" charset="0"/>
                <a:cs typeface="Times New Roman" pitchFamily="18" charset="0"/>
              </a:endParaRPr>
            </a:p>
          </p:txBody>
        </p:sp>
        <p:sp>
          <p:nvSpPr>
            <p:cNvPr id="94226" name="Oval 44"/>
            <p:cNvSpPr>
              <a:spLocks noChangeArrowheads="1"/>
            </p:cNvSpPr>
            <p:nvPr/>
          </p:nvSpPr>
          <p:spPr bwMode="auto">
            <a:xfrm>
              <a:off x="3451314" y="5971482"/>
              <a:ext cx="354717" cy="341528"/>
            </a:xfrm>
            <a:prstGeom prst="ellipse">
              <a:avLst/>
            </a:prstGeom>
            <a:noFill/>
            <a:ln w="31750" algn="ctr">
              <a:solidFill>
                <a:srgbClr val="002060"/>
              </a:solidFill>
              <a:round/>
              <a:headEnd/>
              <a:tailEnd/>
            </a:ln>
          </p:spPr>
          <p:txBody>
            <a:bodyPr lIns="0" tIns="0" rIns="0" bIns="0" anchor="ctr" anchorCtr="1"/>
            <a:lstStyle/>
            <a:p>
              <a:pPr algn="ctr" eaLnBrk="0" hangingPunct="0"/>
              <a:r>
                <a:rPr lang="en-US" sz="4000" b="1">
                  <a:solidFill>
                    <a:srgbClr val="002060"/>
                  </a:solidFill>
                  <a:latin typeface="Harrington" pitchFamily="82" charset="0"/>
                  <a:cs typeface="Times New Roman" pitchFamily="18" charset="0"/>
                </a:rPr>
                <a:t>~</a:t>
              </a:r>
            </a:p>
          </p:txBody>
        </p:sp>
        <p:cxnSp>
          <p:nvCxnSpPr>
            <p:cNvPr id="46" name="Straight Arrow Connector 45"/>
            <p:cNvCxnSpPr/>
            <p:nvPr/>
          </p:nvCxnSpPr>
          <p:spPr bwMode="auto">
            <a:xfrm flipV="1">
              <a:off x="3535506" y="5573343"/>
              <a:ext cx="0" cy="420626"/>
            </a:xfrm>
            <a:prstGeom prst="straightConnector1">
              <a:avLst/>
            </a:prstGeom>
            <a:solidFill>
              <a:schemeClr val="accent1"/>
            </a:solidFill>
            <a:ln w="19050" cap="flat" cmpd="sng" algn="ctr">
              <a:solidFill>
                <a:srgbClr val="002060"/>
              </a:solidFill>
              <a:prstDash val="sysDash"/>
              <a:round/>
              <a:headEnd type="none" w="lg" len="lg"/>
              <a:tailEnd type="oval"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7" name="Straight Arrow Connector 46"/>
            <p:cNvCxnSpPr/>
            <p:nvPr/>
          </p:nvCxnSpPr>
          <p:spPr bwMode="auto">
            <a:xfrm flipV="1">
              <a:off x="3706783" y="5571755"/>
              <a:ext cx="0" cy="422214"/>
            </a:xfrm>
            <a:prstGeom prst="straightConnector1">
              <a:avLst/>
            </a:prstGeom>
            <a:solidFill>
              <a:schemeClr val="accent1"/>
            </a:solidFill>
            <a:ln w="19050" cap="flat" cmpd="sng" algn="ctr">
              <a:solidFill>
                <a:srgbClr val="002060"/>
              </a:solidFill>
              <a:prstDash val="sysDash"/>
              <a:round/>
              <a:headEnd type="none" w="lg" len="lg"/>
              <a:tailEnd type="oval"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4229" name="Rectangle 48"/>
            <p:cNvSpPr>
              <a:spLocks noChangeArrowheads="1"/>
            </p:cNvSpPr>
            <p:nvPr/>
          </p:nvSpPr>
          <p:spPr bwMode="auto">
            <a:xfrm>
              <a:off x="3599798" y="5511205"/>
              <a:ext cx="45719" cy="151790"/>
            </a:xfrm>
            <a:prstGeom prst="rect">
              <a:avLst/>
            </a:prstGeom>
            <a:solidFill>
              <a:schemeClr val="bg1"/>
            </a:solidFill>
            <a:ln w="9525" algn="ctr">
              <a:noFill/>
              <a:round/>
              <a:headEnd/>
              <a:tailEnd/>
            </a:ln>
          </p:spPr>
          <p:txBody>
            <a:bodyPr/>
            <a:lstStyle/>
            <a:p>
              <a:pPr eaLnBrk="0" hangingPunct="0"/>
              <a:endParaRPr lang="en-US" sz="2400">
                <a:latin typeface="Times New Roman" pitchFamily="18" charset="0"/>
                <a:cs typeface="Times New Roman" pitchFamily="18" charset="0"/>
              </a:endParaRPr>
            </a:p>
          </p:txBody>
        </p:sp>
        <p:sp>
          <p:nvSpPr>
            <p:cNvPr id="94230" name="Rectangle 35"/>
            <p:cNvSpPr>
              <a:spLocks noChangeAspect="1"/>
            </p:cNvSpPr>
            <p:nvPr/>
          </p:nvSpPr>
          <p:spPr bwMode="auto">
            <a:xfrm>
              <a:off x="3243746" y="4263845"/>
              <a:ext cx="1100569" cy="1100569"/>
            </a:xfrm>
            <a:prstGeom prst="rect">
              <a:avLst/>
            </a:prstGeom>
            <a:noFill/>
            <a:ln w="31750" algn="ctr">
              <a:solidFill>
                <a:srgbClr val="002060"/>
              </a:solidFill>
              <a:round/>
              <a:headEnd/>
              <a:tailEnd/>
            </a:ln>
          </p:spPr>
          <p:txBody>
            <a:bodyPr/>
            <a:lstStyle/>
            <a:p>
              <a:pPr eaLnBrk="0" hangingPunct="0"/>
              <a:endParaRPr lang="en-US" sz="2400">
                <a:latin typeface="Times New Roman" pitchFamily="18" charset="0"/>
                <a:cs typeface="Times New Roman" pitchFamily="18" charset="0"/>
              </a:endParaRPr>
            </a:p>
          </p:txBody>
        </p:sp>
      </p:grpSp>
      <p:pic>
        <p:nvPicPr>
          <p:cNvPr id="1026" name="Picture 2"/>
          <p:cNvPicPr>
            <a:picLocks noChangeAspect="1" noChangeArrowheads="1"/>
          </p:cNvPicPr>
          <p:nvPr/>
        </p:nvPicPr>
        <p:blipFill>
          <a:blip r:embed="rId2" cstate="print"/>
          <a:srcRect/>
          <a:stretch>
            <a:fillRect/>
          </a:stretch>
        </p:blipFill>
        <p:spPr bwMode="auto">
          <a:xfrm>
            <a:off x="6888166" y="3087293"/>
            <a:ext cx="1798637" cy="1716881"/>
          </a:xfrm>
          <a:prstGeom prst="rect">
            <a:avLst/>
          </a:prstGeom>
          <a:noFill/>
          <a:ln w="9525">
            <a:noFill/>
            <a:miter lim="800000"/>
            <a:headEnd/>
            <a:tailEnd/>
          </a:ln>
          <a:scene3d>
            <a:camera prst="orthographicFront"/>
            <a:lightRig rig="threePt" dir="t"/>
          </a:scene3d>
          <a:sp3d>
            <a:bevelT/>
          </a:sp3d>
        </p:spPr>
      </p:pic>
      <p:pic>
        <p:nvPicPr>
          <p:cNvPr id="1027" name="Picture 3"/>
          <p:cNvPicPr>
            <a:picLocks noChangeAspect="1" noChangeArrowheads="1"/>
          </p:cNvPicPr>
          <p:nvPr/>
        </p:nvPicPr>
        <p:blipFill>
          <a:blip r:embed="rId3" cstate="print"/>
          <a:srcRect/>
          <a:stretch>
            <a:fillRect/>
          </a:stretch>
        </p:blipFill>
        <p:spPr bwMode="auto">
          <a:xfrm>
            <a:off x="169863" y="3165874"/>
            <a:ext cx="1973262" cy="1440656"/>
          </a:xfrm>
          <a:prstGeom prst="rect">
            <a:avLst/>
          </a:prstGeom>
          <a:noFill/>
          <a:ln w="9525">
            <a:noFill/>
            <a:miter lim="800000"/>
            <a:headEnd/>
            <a:tailEnd/>
          </a:ln>
          <a:scene3d>
            <a:camera prst="orthographicFront"/>
            <a:lightRig rig="threePt" dir="t"/>
          </a:scene3d>
          <a:sp3d>
            <a:bevelT/>
          </a:sp3d>
        </p:spPr>
      </p:pic>
      <p:grpSp>
        <p:nvGrpSpPr>
          <p:cNvPr id="6" name="Group 5"/>
          <p:cNvGrpSpPr>
            <a:grpSpLocks/>
          </p:cNvGrpSpPr>
          <p:nvPr/>
        </p:nvGrpSpPr>
        <p:grpSpPr bwMode="auto">
          <a:xfrm>
            <a:off x="4951413" y="3093244"/>
            <a:ext cx="1593850" cy="1641872"/>
            <a:chOff x="4951475" y="4124795"/>
            <a:chExt cx="1593795" cy="2188215"/>
          </a:xfrm>
          <a:effectLst>
            <a:glow rad="63500">
              <a:schemeClr val="accent1">
                <a:satMod val="175000"/>
                <a:alpha val="40000"/>
              </a:schemeClr>
            </a:glow>
          </a:effectLst>
        </p:grpSpPr>
        <p:sp>
          <p:nvSpPr>
            <p:cNvPr id="94219" name="Flowchart: Extract 4"/>
            <p:cNvSpPr>
              <a:spLocks noChangeAspect="1"/>
            </p:cNvSpPr>
            <p:nvPr/>
          </p:nvSpPr>
          <p:spPr bwMode="auto">
            <a:xfrm>
              <a:off x="4951475" y="4358668"/>
              <a:ext cx="1290215" cy="1195392"/>
            </a:xfrm>
            <a:prstGeom prst="flowChartExtract">
              <a:avLst/>
            </a:prstGeom>
            <a:noFill/>
            <a:ln w="31750" algn="ctr">
              <a:solidFill>
                <a:srgbClr val="002060"/>
              </a:solidFill>
              <a:round/>
              <a:headEnd/>
              <a:tailEnd/>
            </a:ln>
          </p:spPr>
          <p:txBody>
            <a:bodyPr/>
            <a:lstStyle/>
            <a:p>
              <a:pPr eaLnBrk="0" hangingPunct="0"/>
              <a:endParaRPr lang="en-US" sz="2400">
                <a:latin typeface="Times New Roman" pitchFamily="18" charset="0"/>
                <a:cs typeface="Times New Roman" pitchFamily="18" charset="0"/>
              </a:endParaRPr>
            </a:p>
          </p:txBody>
        </p:sp>
        <p:sp>
          <p:nvSpPr>
            <p:cNvPr id="94220" name="Oval 13"/>
            <p:cNvSpPr>
              <a:spLocks noChangeArrowheads="1"/>
            </p:cNvSpPr>
            <p:nvPr/>
          </p:nvSpPr>
          <p:spPr bwMode="auto">
            <a:xfrm>
              <a:off x="5427968" y="5971482"/>
              <a:ext cx="354717" cy="341528"/>
            </a:xfrm>
            <a:prstGeom prst="ellipse">
              <a:avLst/>
            </a:prstGeom>
            <a:noFill/>
            <a:ln w="31750" algn="ctr">
              <a:solidFill>
                <a:srgbClr val="002060"/>
              </a:solidFill>
              <a:round/>
              <a:headEnd/>
              <a:tailEnd/>
            </a:ln>
          </p:spPr>
          <p:txBody>
            <a:bodyPr lIns="0" tIns="0" rIns="0" bIns="0" anchor="ctr" anchorCtr="1"/>
            <a:lstStyle/>
            <a:p>
              <a:pPr algn="ctr" eaLnBrk="0" hangingPunct="0"/>
              <a:r>
                <a:rPr lang="en-US" sz="4000" b="1">
                  <a:solidFill>
                    <a:srgbClr val="002060"/>
                  </a:solidFill>
                  <a:latin typeface="Harrington" pitchFamily="82" charset="0"/>
                  <a:cs typeface="Times New Roman" pitchFamily="18" charset="0"/>
                </a:rPr>
                <a:t>~</a:t>
              </a:r>
            </a:p>
          </p:txBody>
        </p:sp>
        <p:cxnSp>
          <p:nvCxnSpPr>
            <p:cNvPr id="16" name="Straight Arrow Connector 15"/>
            <p:cNvCxnSpPr/>
            <p:nvPr/>
          </p:nvCxnSpPr>
          <p:spPr bwMode="auto">
            <a:xfrm flipV="1">
              <a:off x="5513431" y="5571968"/>
              <a:ext cx="0" cy="422092"/>
            </a:xfrm>
            <a:prstGeom prst="straightConnector1">
              <a:avLst/>
            </a:prstGeom>
            <a:solidFill>
              <a:schemeClr val="accent1"/>
            </a:solidFill>
            <a:ln w="19050" cap="flat" cmpd="sng" algn="ctr">
              <a:solidFill>
                <a:srgbClr val="002060"/>
              </a:solidFill>
              <a:prstDash val="sysDash"/>
              <a:round/>
              <a:headEnd type="none" w="lg" len="lg"/>
              <a:tailEnd type="oval"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Arrow Connector 16"/>
            <p:cNvCxnSpPr/>
            <p:nvPr/>
          </p:nvCxnSpPr>
          <p:spPr bwMode="auto">
            <a:xfrm flipV="1">
              <a:off x="5683287" y="5570382"/>
              <a:ext cx="0" cy="422092"/>
            </a:xfrm>
            <a:prstGeom prst="straightConnector1">
              <a:avLst/>
            </a:prstGeom>
            <a:solidFill>
              <a:schemeClr val="accent1"/>
            </a:solidFill>
            <a:ln w="19050" cap="flat" cmpd="sng" algn="ctr">
              <a:solidFill>
                <a:srgbClr val="002060"/>
              </a:solidFill>
              <a:prstDash val="sysDash"/>
              <a:round/>
              <a:headEnd type="none" w="lg" len="lg"/>
              <a:tailEnd type="oval"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4223" name="Rectangle 8"/>
            <p:cNvSpPr>
              <a:spLocks noChangeArrowheads="1"/>
            </p:cNvSpPr>
            <p:nvPr/>
          </p:nvSpPr>
          <p:spPr bwMode="auto">
            <a:xfrm>
              <a:off x="5576452" y="5511205"/>
              <a:ext cx="45719" cy="151790"/>
            </a:xfrm>
            <a:prstGeom prst="rect">
              <a:avLst/>
            </a:prstGeom>
            <a:solidFill>
              <a:schemeClr val="bg1"/>
            </a:solidFill>
            <a:ln w="9525" algn="ctr">
              <a:noFill/>
              <a:round/>
              <a:headEnd/>
              <a:tailEnd/>
            </a:ln>
          </p:spPr>
          <p:txBody>
            <a:bodyPr/>
            <a:lstStyle/>
            <a:p>
              <a:pPr eaLnBrk="0" hangingPunct="0"/>
              <a:endParaRPr lang="en-US" sz="2400">
                <a:latin typeface="Times New Roman" pitchFamily="18" charset="0"/>
                <a:cs typeface="Times New Roman" pitchFamily="18" charset="0"/>
              </a:endParaRPr>
            </a:p>
          </p:txBody>
        </p:sp>
        <p:sp>
          <p:nvSpPr>
            <p:cNvPr id="94224" name="Flowchart: Extract 37"/>
            <p:cNvSpPr>
              <a:spLocks noChangeAspect="1"/>
            </p:cNvSpPr>
            <p:nvPr/>
          </p:nvSpPr>
          <p:spPr bwMode="auto">
            <a:xfrm>
              <a:off x="5166461" y="4124795"/>
              <a:ext cx="1378809" cy="1277475"/>
            </a:xfrm>
            <a:prstGeom prst="flowChartExtract">
              <a:avLst/>
            </a:prstGeom>
            <a:noFill/>
            <a:ln w="31750" algn="ctr">
              <a:solidFill>
                <a:srgbClr val="002060"/>
              </a:solidFill>
              <a:round/>
              <a:headEnd/>
              <a:tailEnd/>
            </a:ln>
          </p:spPr>
          <p:txBody>
            <a:bodyPr/>
            <a:lstStyle/>
            <a:p>
              <a:pPr eaLnBrk="0" hangingPunct="0"/>
              <a:endParaRPr lang="en-US" sz="2400">
                <a:latin typeface="Times New Roman" pitchFamily="18" charset="0"/>
                <a:cs typeface="Times New Roman" pitchFamily="18"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6805">
                                            <p:txEl>
                                              <p:pRg st="1" end="1"/>
                                            </p:txEl>
                                          </p:spTgt>
                                        </p:tgtEl>
                                        <p:attrNameLst>
                                          <p:attrName>style.visibility</p:attrName>
                                        </p:attrNameLst>
                                      </p:cBhvr>
                                      <p:to>
                                        <p:strVal val="visible"/>
                                      </p:to>
                                    </p:set>
                                    <p:anim calcmode="lin" valueType="num">
                                      <p:cBhvr additive="base">
                                        <p:cTn id="7" dur="500" fill="hold"/>
                                        <p:tgtEl>
                                          <p:spTgt spid="7680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6805">
                                            <p:txEl>
                                              <p:pRg st="2" end="2"/>
                                            </p:txEl>
                                          </p:spTgt>
                                        </p:tgtEl>
                                        <p:attrNameLst>
                                          <p:attrName>style.visibility</p:attrName>
                                        </p:attrNameLst>
                                      </p:cBhvr>
                                      <p:to>
                                        <p:strVal val="visible"/>
                                      </p:to>
                                    </p:set>
                                    <p:animEffect transition="in" filter="wipe(left)">
                                      <p:cBhvr>
                                        <p:cTn id="13" dur="500"/>
                                        <p:tgtEl>
                                          <p:spTgt spid="7680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6805">
                                            <p:txEl>
                                              <p:pRg st="3" end="3"/>
                                            </p:txEl>
                                          </p:spTgt>
                                        </p:tgtEl>
                                        <p:attrNameLst>
                                          <p:attrName>style.visibility</p:attrName>
                                        </p:attrNameLst>
                                      </p:cBhvr>
                                      <p:to>
                                        <p:strVal val="visible"/>
                                      </p:to>
                                    </p:set>
                                    <p:animEffect transition="in" filter="wipe(left)">
                                      <p:cBhvr>
                                        <p:cTn id="30" dur="500"/>
                                        <p:tgtEl>
                                          <p:spTgt spid="7680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6805">
                                            <p:txEl>
                                              <p:pRg st="4" end="4"/>
                                            </p:txEl>
                                          </p:spTgt>
                                        </p:tgtEl>
                                        <p:attrNameLst>
                                          <p:attrName>style.visibility</p:attrName>
                                        </p:attrNameLst>
                                      </p:cBhvr>
                                      <p:to>
                                        <p:strVal val="visible"/>
                                      </p:to>
                                    </p:set>
                                    <p:animEffect transition="in" filter="wipe(left)">
                                      <p:cBhvr>
                                        <p:cTn id="35" dur="500"/>
                                        <p:tgtEl>
                                          <p:spTgt spid="7680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61ABF16-3A1C-410C-8A83-7EFA96E81B0A}" type="slidenum">
              <a:rPr lang="en-US"/>
              <a:pPr>
                <a:defRPr/>
              </a:pPr>
              <a:t>35</a:t>
            </a:fld>
            <a:endParaRPr lang="en-US"/>
          </a:p>
        </p:txBody>
      </p:sp>
      <p:sp>
        <p:nvSpPr>
          <p:cNvPr id="76804" name="Rectangle 4"/>
          <p:cNvSpPr>
            <a:spLocks noGrp="1" noChangeArrowheads="1"/>
          </p:cNvSpPr>
          <p:nvPr>
            <p:ph type="title" idx="4294967295"/>
          </p:nvPr>
        </p:nvSpPr>
        <p:spPr>
          <a:xfrm>
            <a:off x="440730" y="171450"/>
            <a:ext cx="8229600" cy="342900"/>
          </a:xfrm>
          <a:prstGeom prst="rect">
            <a:avLst/>
          </a:prstGeom>
        </p:spPr>
        <p:txBody>
          <a:bodyPr lIns="0" tIns="0" rIns="0" bIns="0" anchor="ctr" anchorCtr="1"/>
          <a:lstStyle/>
          <a:p>
            <a:pPr eaLnBrk="1" hangingPunct="1">
              <a:defRPr/>
            </a:pPr>
            <a:r>
              <a:rPr lang="en-US" sz="3600" dirty="0" smtClean="0">
                <a:solidFill>
                  <a:schemeClr val="tx1"/>
                </a:solidFill>
                <a:latin typeface="Arial" charset="0"/>
                <a:ea typeface="+mj-ea"/>
                <a:cs typeface="+mj-cs"/>
              </a:rPr>
              <a:t>Types &amp; Configurations</a:t>
            </a:r>
            <a:endParaRPr lang="en-US" sz="3600" dirty="0">
              <a:solidFill>
                <a:schemeClr val="tx1"/>
              </a:solidFill>
              <a:latin typeface="Arial" charset="0"/>
              <a:ea typeface="+mj-ea"/>
              <a:cs typeface="+mj-cs"/>
            </a:endParaRPr>
          </a:p>
        </p:txBody>
      </p:sp>
      <p:sp>
        <p:nvSpPr>
          <p:cNvPr id="76805" name="Text Box 5"/>
          <p:cNvSpPr txBox="1">
            <a:spLocks noChangeArrowheads="1"/>
          </p:cNvSpPr>
          <p:nvPr/>
        </p:nvSpPr>
        <p:spPr bwMode="auto">
          <a:xfrm>
            <a:off x="245985" y="1110512"/>
            <a:ext cx="8213725" cy="2523768"/>
          </a:xfrm>
          <a:prstGeom prst="rect">
            <a:avLst/>
          </a:prstGeom>
          <a:noFill/>
          <a:ln w="9525">
            <a:noFill/>
            <a:miter lim="800000"/>
            <a:headEnd/>
            <a:tailEnd/>
          </a:ln>
        </p:spPr>
        <p:txBody>
          <a:bodyPr>
            <a:spAutoFit/>
          </a:bodyPr>
          <a:lstStyle/>
          <a:p>
            <a:pPr algn="ctr" eaLnBrk="0" hangingPunct="0">
              <a:spcBef>
                <a:spcPts val="1200"/>
              </a:spcBef>
            </a:pPr>
            <a:r>
              <a:rPr lang="en-US" altLang="en-US" sz="2800" b="1" dirty="0">
                <a:latin typeface="Arial" pitchFamily="34" charset="0"/>
              </a:rPr>
              <a:t>VHF/UHF Mobile</a:t>
            </a:r>
          </a:p>
          <a:p>
            <a:pPr eaLnBrk="0" hangingPunct="0">
              <a:spcBef>
                <a:spcPts val="1200"/>
              </a:spcBef>
            </a:pPr>
            <a:r>
              <a:rPr lang="en-US" altLang="en-US" sz="2000" dirty="0">
                <a:latin typeface="Arial" pitchFamily="34" charset="0"/>
              </a:rPr>
              <a:t>Vertical monopole with the vehicle body/chassis acting as the ground plane (counterpoise).</a:t>
            </a:r>
          </a:p>
          <a:p>
            <a:pPr eaLnBrk="0" hangingPunct="0">
              <a:spcBef>
                <a:spcPts val="1200"/>
              </a:spcBef>
            </a:pPr>
            <a:r>
              <a:rPr lang="en-US" altLang="en-US" sz="2000" dirty="0">
                <a:latin typeface="Arial" pitchFamily="34" charset="0"/>
              </a:rPr>
              <a:t>Nominally </a:t>
            </a:r>
            <a:r>
              <a:rPr lang="el-GR" altLang="en-US" sz="2000" dirty="0">
                <a:latin typeface="Arial" pitchFamily="34" charset="0"/>
              </a:rPr>
              <a:t>λ</a:t>
            </a:r>
            <a:r>
              <a:rPr lang="en-US" altLang="en-US" sz="2000" dirty="0">
                <a:latin typeface="Arial" pitchFamily="34" charset="0"/>
              </a:rPr>
              <a:t>/4 whip for general </a:t>
            </a:r>
            <a:r>
              <a:rPr lang="en-US" altLang="en-US" sz="2000" dirty="0" err="1">
                <a:latin typeface="Arial" pitchFamily="34" charset="0"/>
              </a:rPr>
              <a:t>omni</a:t>
            </a:r>
            <a:r>
              <a:rPr lang="en-US" altLang="en-US" sz="2000" dirty="0">
                <a:latin typeface="Arial" pitchFamily="34" charset="0"/>
              </a:rPr>
              <a:t>-directional radiation pattern. </a:t>
            </a:r>
          </a:p>
          <a:p>
            <a:pPr eaLnBrk="0" hangingPunct="0">
              <a:spcBef>
                <a:spcPts val="1200"/>
              </a:spcBef>
            </a:pPr>
            <a:r>
              <a:rPr lang="en-US" altLang="en-US" sz="2000" dirty="0">
                <a:latin typeface="Arial" pitchFamily="34" charset="0"/>
              </a:rPr>
              <a:t>5/8-wave mobile antennas are more popular because they have radiation lobes closer to horizontal with relative gain over 1/4-wave.</a:t>
            </a:r>
          </a:p>
        </p:txBody>
      </p:sp>
      <p:grpSp>
        <p:nvGrpSpPr>
          <p:cNvPr id="4" name="Group 3"/>
          <p:cNvGrpSpPr>
            <a:grpSpLocks/>
          </p:cNvGrpSpPr>
          <p:nvPr/>
        </p:nvGrpSpPr>
        <p:grpSpPr bwMode="auto">
          <a:xfrm>
            <a:off x="7672388" y="1375174"/>
            <a:ext cx="754062" cy="2050256"/>
            <a:chOff x="7613126" y="1986995"/>
            <a:chExt cx="753624" cy="2734530"/>
          </a:xfrm>
          <a:effectLst>
            <a:glow rad="63500">
              <a:schemeClr val="accent1">
                <a:satMod val="175000"/>
                <a:alpha val="40000"/>
              </a:schemeClr>
            </a:glow>
          </a:effectLst>
        </p:grpSpPr>
        <p:sp>
          <p:nvSpPr>
            <p:cNvPr id="95240" name="Oval 13"/>
            <p:cNvSpPr>
              <a:spLocks noChangeArrowheads="1"/>
            </p:cNvSpPr>
            <p:nvPr/>
          </p:nvSpPr>
          <p:spPr bwMode="auto">
            <a:xfrm>
              <a:off x="7613126" y="3191488"/>
              <a:ext cx="354717" cy="341527"/>
            </a:xfrm>
            <a:prstGeom prst="ellipse">
              <a:avLst/>
            </a:prstGeom>
            <a:noFill/>
            <a:ln w="31750" algn="ctr">
              <a:solidFill>
                <a:srgbClr val="002060"/>
              </a:solidFill>
              <a:round/>
              <a:headEnd/>
              <a:tailEnd/>
            </a:ln>
          </p:spPr>
          <p:txBody>
            <a:bodyPr lIns="0" tIns="0" rIns="0" bIns="0" anchor="ctr" anchorCtr="1"/>
            <a:lstStyle/>
            <a:p>
              <a:pPr algn="ctr" eaLnBrk="0" hangingPunct="0"/>
              <a:r>
                <a:rPr lang="en-US" sz="4000" b="1">
                  <a:solidFill>
                    <a:srgbClr val="002060"/>
                  </a:solidFill>
                  <a:latin typeface="Harrington" pitchFamily="82" charset="0"/>
                  <a:cs typeface="Times New Roman" pitchFamily="18" charset="0"/>
                </a:rPr>
                <a:t>~</a:t>
              </a:r>
            </a:p>
          </p:txBody>
        </p:sp>
        <p:cxnSp>
          <p:nvCxnSpPr>
            <p:cNvPr id="15" name="Straight Arrow Connector 14"/>
            <p:cNvCxnSpPr/>
            <p:nvPr/>
          </p:nvCxnSpPr>
          <p:spPr bwMode="auto">
            <a:xfrm rot="5400000" flipH="1">
              <a:off x="7725199" y="2628546"/>
              <a:ext cx="1283101" cy="0"/>
            </a:xfrm>
            <a:prstGeom prst="straightConnector1">
              <a:avLst/>
            </a:prstGeom>
            <a:solidFill>
              <a:schemeClr val="accent1"/>
            </a:solidFill>
            <a:ln w="31750" cap="rnd" cmpd="sng" algn="ctr">
              <a:solidFill>
                <a:srgbClr val="002060"/>
              </a:solidFill>
              <a:prstDash val="solid"/>
              <a:round/>
              <a:headEnd type="oval" w="med" len="med"/>
              <a:tailEnd type="none" w="lg"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Arrow Connector 15"/>
            <p:cNvCxnSpPr/>
            <p:nvPr/>
          </p:nvCxnSpPr>
          <p:spPr bwMode="auto">
            <a:xfrm rot="5400000" flipV="1">
              <a:off x="8155736" y="3059081"/>
              <a:ext cx="0" cy="422030"/>
            </a:xfrm>
            <a:prstGeom prst="straightConnector1">
              <a:avLst/>
            </a:prstGeom>
            <a:solidFill>
              <a:schemeClr val="accent1"/>
            </a:solidFill>
            <a:ln w="19050" cap="flat" cmpd="sng" algn="ctr">
              <a:solidFill>
                <a:srgbClr val="002060"/>
              </a:solidFill>
              <a:prstDash val="sysDash"/>
              <a:round/>
              <a:headEnd type="none" w="lg" len="lg"/>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Arrow Connector 16"/>
            <p:cNvCxnSpPr/>
            <p:nvPr/>
          </p:nvCxnSpPr>
          <p:spPr bwMode="auto">
            <a:xfrm rot="5400000" flipV="1">
              <a:off x="8147803" y="3227408"/>
              <a:ext cx="0" cy="422030"/>
            </a:xfrm>
            <a:prstGeom prst="straightConnector1">
              <a:avLst/>
            </a:prstGeom>
            <a:solidFill>
              <a:schemeClr val="accent1"/>
            </a:solidFill>
            <a:ln w="19050" cap="flat" cmpd="sng" algn="ctr">
              <a:solidFill>
                <a:srgbClr val="002060"/>
              </a:solidFill>
              <a:prstDash val="sysDash"/>
              <a:round/>
              <a:headEnd type="none" w="lg" len="lg"/>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Arrow Connector 17"/>
            <p:cNvCxnSpPr/>
            <p:nvPr/>
          </p:nvCxnSpPr>
          <p:spPr bwMode="auto">
            <a:xfrm rot="5400000">
              <a:off x="7725199" y="4079974"/>
              <a:ext cx="1283101" cy="0"/>
            </a:xfrm>
            <a:prstGeom prst="straightConnector1">
              <a:avLst/>
            </a:prstGeom>
            <a:solidFill>
              <a:schemeClr val="accent1"/>
            </a:solidFill>
            <a:ln w="31750" cap="rnd" cmpd="sng" algn="ctr">
              <a:solidFill>
                <a:srgbClr val="002060"/>
              </a:solidFill>
              <a:prstDash val="dash"/>
              <a:round/>
              <a:headEnd type="oval" w="med" len="med"/>
              <a:tailEnd type="none" w="lg"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12" name="TextBox 11"/>
          <p:cNvSpPr txBox="1"/>
          <p:nvPr/>
        </p:nvSpPr>
        <p:spPr>
          <a:xfrm>
            <a:off x="7894641" y="3539729"/>
            <a:ext cx="1062037" cy="394097"/>
          </a:xfrm>
          <a:prstGeom prst="rect">
            <a:avLst/>
          </a:prstGeom>
          <a:solidFill>
            <a:schemeClr val="bg1">
              <a:lumMod val="85000"/>
            </a:schemeClr>
          </a:solidFill>
        </p:spPr>
        <p:txBody>
          <a:bodyPr lIns="0" tIns="0" rIns="0" bIns="0" anchor="ctr" anchorCtr="1"/>
          <a:lstStyle/>
          <a:p>
            <a:pPr algn="ctr" eaLnBrk="0" hangingPunct="0">
              <a:defRPr/>
            </a:pPr>
            <a:r>
              <a:rPr lang="en-US" sz="1600" dirty="0">
                <a:cs typeface="+mn-cs"/>
              </a:rPr>
              <a:t>Vertical Monopole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6805">
                                            <p:txEl>
                                              <p:pRg st="1" end="1"/>
                                            </p:txEl>
                                          </p:spTgt>
                                        </p:tgtEl>
                                        <p:attrNameLst>
                                          <p:attrName>style.visibility</p:attrName>
                                        </p:attrNameLst>
                                      </p:cBhvr>
                                      <p:to>
                                        <p:strVal val="visible"/>
                                      </p:to>
                                    </p:set>
                                    <p:anim calcmode="lin" valueType="num">
                                      <p:cBhvr additive="base">
                                        <p:cTn id="7" dur="500" fill="hold"/>
                                        <p:tgtEl>
                                          <p:spTgt spid="7680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5">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150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150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6805">
                                            <p:txEl>
                                              <p:pRg st="2" end="2"/>
                                            </p:txEl>
                                          </p:spTgt>
                                        </p:tgtEl>
                                        <p:attrNameLst>
                                          <p:attrName>style.visibility</p:attrName>
                                        </p:attrNameLst>
                                      </p:cBhvr>
                                      <p:to>
                                        <p:strVal val="visible"/>
                                      </p:to>
                                    </p:set>
                                    <p:animEffect transition="in" filter="wipe(left)">
                                      <p:cBhvr>
                                        <p:cTn id="19" dur="500"/>
                                        <p:tgtEl>
                                          <p:spTgt spid="7680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6805">
                                            <p:txEl>
                                              <p:pRg st="3" end="3"/>
                                            </p:txEl>
                                          </p:spTgt>
                                        </p:tgtEl>
                                        <p:attrNameLst>
                                          <p:attrName>style.visibility</p:attrName>
                                        </p:attrNameLst>
                                      </p:cBhvr>
                                      <p:to>
                                        <p:strVal val="visible"/>
                                      </p:to>
                                    </p:set>
                                    <p:animEffect transition="in" filter="wipe(left)">
                                      <p:cBhvr>
                                        <p:cTn id="24" dur="500"/>
                                        <p:tgtEl>
                                          <p:spTgt spid="768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10600" y="4802441"/>
            <a:ext cx="457200" cy="273844"/>
          </a:xfrm>
        </p:spPr>
        <p:txBody>
          <a:bodyPr/>
          <a:lstStyle/>
          <a:p>
            <a:pPr>
              <a:defRPr/>
            </a:pPr>
            <a:fld id="{DF6D28B6-F090-44F8-AD04-1753FB1A8C51}" type="slidenum">
              <a:rPr lang="en-US"/>
              <a:pPr>
                <a:defRPr/>
              </a:pPr>
              <a:t>36</a:t>
            </a:fld>
            <a:endParaRPr lang="en-US" dirty="0"/>
          </a:p>
        </p:txBody>
      </p:sp>
      <p:sp>
        <p:nvSpPr>
          <p:cNvPr id="76804" name="Rectangle 4"/>
          <p:cNvSpPr>
            <a:spLocks noGrp="1" noChangeArrowheads="1"/>
          </p:cNvSpPr>
          <p:nvPr>
            <p:ph type="title" idx="4294967295"/>
          </p:nvPr>
        </p:nvSpPr>
        <p:spPr>
          <a:xfrm>
            <a:off x="397775" y="171450"/>
            <a:ext cx="8229600" cy="342900"/>
          </a:xfrm>
          <a:prstGeom prst="rect">
            <a:avLst/>
          </a:prstGeom>
        </p:spPr>
        <p:txBody>
          <a:bodyPr lIns="0" tIns="0" rIns="0" bIns="0" anchor="ctr" anchorCtr="1"/>
          <a:lstStyle/>
          <a:p>
            <a:pPr eaLnBrk="1" hangingPunct="1">
              <a:defRPr/>
            </a:pPr>
            <a:r>
              <a:rPr lang="en-US" sz="3600" dirty="0" smtClean="0">
                <a:solidFill>
                  <a:schemeClr val="tx1"/>
                </a:solidFill>
                <a:latin typeface="Arial" charset="0"/>
                <a:ea typeface="+mj-ea"/>
                <a:cs typeface="+mj-cs"/>
              </a:rPr>
              <a:t>Types &amp; Configurations</a:t>
            </a:r>
            <a:endParaRPr lang="en-US" sz="3600" dirty="0">
              <a:solidFill>
                <a:schemeClr val="tx1"/>
              </a:solidFill>
              <a:latin typeface="Arial" charset="0"/>
              <a:ea typeface="+mj-ea"/>
              <a:cs typeface="+mj-cs"/>
            </a:endParaRPr>
          </a:p>
        </p:txBody>
      </p:sp>
      <p:sp>
        <p:nvSpPr>
          <p:cNvPr id="96259" name="Text Box 5"/>
          <p:cNvSpPr txBox="1">
            <a:spLocks noChangeArrowheads="1"/>
          </p:cNvSpPr>
          <p:nvPr/>
        </p:nvSpPr>
        <p:spPr bwMode="auto">
          <a:xfrm>
            <a:off x="457203" y="796263"/>
            <a:ext cx="8213725" cy="1815882"/>
          </a:xfrm>
          <a:prstGeom prst="rect">
            <a:avLst/>
          </a:prstGeom>
          <a:noFill/>
          <a:ln w="9525">
            <a:noFill/>
            <a:miter lim="800000"/>
            <a:headEnd/>
            <a:tailEnd/>
          </a:ln>
        </p:spPr>
        <p:txBody>
          <a:bodyPr>
            <a:spAutoFit/>
          </a:bodyPr>
          <a:lstStyle/>
          <a:p>
            <a:pPr algn="ctr" eaLnBrk="0" hangingPunct="0">
              <a:spcBef>
                <a:spcPts val="1200"/>
              </a:spcBef>
            </a:pPr>
            <a:r>
              <a:rPr lang="en-US" altLang="en-US" sz="2800" b="1" dirty="0">
                <a:latin typeface="Arial" pitchFamily="34" charset="0"/>
              </a:rPr>
              <a:t>VHF/UHF Mobile</a:t>
            </a:r>
          </a:p>
          <a:p>
            <a:pPr eaLnBrk="0" hangingPunct="0"/>
            <a:r>
              <a:rPr lang="en-US" altLang="en-US" sz="2800" dirty="0">
                <a:latin typeface="Arial" pitchFamily="34" charset="0"/>
              </a:rPr>
              <a:t>With the 5/8-wave whip an inductor (loading coil) is added for impedance matching and is usually located in the middle but sometimes at the base.</a:t>
            </a:r>
          </a:p>
        </p:txBody>
      </p:sp>
      <p:pic>
        <p:nvPicPr>
          <p:cNvPr id="6146" name="Picture 2"/>
          <p:cNvPicPr>
            <a:picLocks noChangeAspect="1" noChangeArrowheads="1"/>
          </p:cNvPicPr>
          <p:nvPr/>
        </p:nvPicPr>
        <p:blipFill>
          <a:blip r:embed="rId2" cstate="print"/>
          <a:srcRect l="16559" r="12990"/>
          <a:stretch>
            <a:fillRect/>
          </a:stretch>
        </p:blipFill>
        <p:spPr bwMode="auto">
          <a:xfrm>
            <a:off x="6089900" y="2789369"/>
            <a:ext cx="1390686" cy="1973270"/>
          </a:xfrm>
          <a:prstGeom prst="rect">
            <a:avLst/>
          </a:prstGeom>
          <a:noFill/>
          <a:ln w="9525">
            <a:noFill/>
            <a:miter lim="800000"/>
            <a:headEnd/>
            <a:tailEnd/>
          </a:ln>
          <a:scene3d>
            <a:camera prst="orthographicFront"/>
            <a:lightRig rig="threePt" dir="t"/>
          </a:scene3d>
          <a:sp3d>
            <a:bevelT/>
          </a:sp3d>
        </p:spPr>
      </p:pic>
      <p:pic>
        <p:nvPicPr>
          <p:cNvPr id="6149" name="Picture 5"/>
          <p:cNvPicPr>
            <a:picLocks noChangeAspect="1" noChangeArrowheads="1"/>
          </p:cNvPicPr>
          <p:nvPr/>
        </p:nvPicPr>
        <p:blipFill>
          <a:blip r:embed="rId3" cstate="print"/>
          <a:srcRect l="36310" t="-4611" r="32433" b="2"/>
          <a:stretch>
            <a:fillRect/>
          </a:stretch>
        </p:blipFill>
        <p:spPr bwMode="auto">
          <a:xfrm>
            <a:off x="2371045" y="2637579"/>
            <a:ext cx="869950" cy="2125060"/>
          </a:xfrm>
          <a:prstGeom prst="rect">
            <a:avLst/>
          </a:prstGeom>
          <a:noFill/>
          <a:ln w="9525">
            <a:noFill/>
            <a:miter lim="800000"/>
            <a:headEnd/>
            <a:tailEnd/>
          </a:ln>
          <a:scene3d>
            <a:camera prst="orthographicFront"/>
            <a:lightRig rig="threePt" dir="t"/>
          </a:scene3d>
          <a:sp3d>
            <a:bevelT/>
          </a:sp3d>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028742F-4CB8-43C4-B6AD-28886FE08503}" type="slidenum">
              <a:rPr lang="en-US"/>
              <a:pPr>
                <a:defRPr/>
              </a:pPr>
              <a:t>37</a:t>
            </a:fld>
            <a:endParaRPr lang="en-US"/>
          </a:p>
        </p:txBody>
      </p:sp>
      <p:sp>
        <p:nvSpPr>
          <p:cNvPr id="76804" name="Rectangle 4"/>
          <p:cNvSpPr>
            <a:spLocks noGrp="1" noChangeArrowheads="1"/>
          </p:cNvSpPr>
          <p:nvPr>
            <p:ph type="title" idx="4294967295"/>
          </p:nvPr>
        </p:nvSpPr>
        <p:spPr>
          <a:xfrm>
            <a:off x="473670" y="171450"/>
            <a:ext cx="8229600" cy="342900"/>
          </a:xfrm>
          <a:prstGeom prst="rect">
            <a:avLst/>
          </a:prstGeom>
        </p:spPr>
        <p:txBody>
          <a:bodyPr lIns="0" tIns="0" rIns="0" bIns="0" anchor="ctr" anchorCtr="1"/>
          <a:lstStyle/>
          <a:p>
            <a:pPr eaLnBrk="1" hangingPunct="1">
              <a:defRPr/>
            </a:pPr>
            <a:r>
              <a:rPr lang="en-US" sz="3600" dirty="0" smtClean="0">
                <a:solidFill>
                  <a:schemeClr val="tx1"/>
                </a:solidFill>
                <a:latin typeface="Arial" charset="0"/>
                <a:ea typeface="+mj-ea"/>
                <a:cs typeface="+mj-cs"/>
              </a:rPr>
              <a:t>Types &amp; Configurations</a:t>
            </a:r>
            <a:endParaRPr lang="en-US" sz="3600" dirty="0">
              <a:solidFill>
                <a:schemeClr val="tx1"/>
              </a:solidFill>
              <a:latin typeface="Arial" charset="0"/>
              <a:ea typeface="+mj-ea"/>
              <a:cs typeface="+mj-cs"/>
            </a:endParaRPr>
          </a:p>
        </p:txBody>
      </p:sp>
      <p:sp>
        <p:nvSpPr>
          <p:cNvPr id="76805" name="Text Box 5"/>
          <p:cNvSpPr txBox="1">
            <a:spLocks noChangeArrowheads="1"/>
          </p:cNvSpPr>
          <p:nvPr/>
        </p:nvSpPr>
        <p:spPr bwMode="auto">
          <a:xfrm>
            <a:off x="457203" y="792244"/>
            <a:ext cx="8213725" cy="3600986"/>
          </a:xfrm>
          <a:prstGeom prst="rect">
            <a:avLst/>
          </a:prstGeom>
          <a:noFill/>
          <a:ln w="9525">
            <a:noFill/>
            <a:miter lim="800000"/>
            <a:headEnd/>
            <a:tailEnd/>
          </a:ln>
        </p:spPr>
        <p:txBody>
          <a:bodyPr>
            <a:spAutoFit/>
          </a:bodyPr>
          <a:lstStyle/>
          <a:p>
            <a:pPr algn="ctr" eaLnBrk="0" hangingPunct="0">
              <a:spcBef>
                <a:spcPts val="1200"/>
              </a:spcBef>
            </a:pPr>
            <a:r>
              <a:rPr lang="en-US" altLang="en-US" sz="2800" b="1" dirty="0">
                <a:latin typeface="Arial" pitchFamily="34" charset="0"/>
              </a:rPr>
              <a:t>VHF/UHF Mobile</a:t>
            </a:r>
          </a:p>
          <a:p>
            <a:pPr eaLnBrk="0" hangingPunct="0">
              <a:spcBef>
                <a:spcPts val="1200"/>
              </a:spcBef>
            </a:pPr>
            <a:r>
              <a:rPr lang="en-US" altLang="en-US" sz="2000" dirty="0">
                <a:latin typeface="Arial" pitchFamily="34" charset="0"/>
              </a:rPr>
              <a:t>Most VHF mobile antennas work well on UHF so are often called dual-band antennas.</a:t>
            </a:r>
          </a:p>
          <a:p>
            <a:pPr eaLnBrk="0" hangingPunct="0">
              <a:spcBef>
                <a:spcPts val="1200"/>
              </a:spcBef>
            </a:pPr>
            <a:r>
              <a:rPr lang="en-US" altLang="en-US" sz="2000" dirty="0">
                <a:latin typeface="Arial" pitchFamily="34" charset="0"/>
              </a:rPr>
              <a:t>This is unique to the 2m and 70cm amateur bands where the UHF band is 3x the frequency of the VHF band.</a:t>
            </a:r>
          </a:p>
          <a:p>
            <a:pPr eaLnBrk="0" hangingPunct="0">
              <a:spcBef>
                <a:spcPts val="1200"/>
              </a:spcBef>
            </a:pPr>
            <a:r>
              <a:rPr lang="en-US" altLang="en-US" sz="2000" dirty="0">
                <a:latin typeface="Arial" pitchFamily="34" charset="0"/>
              </a:rPr>
              <a:t>Antennas are resonant on odd multiples of the wavelength. 70cm (435MHz) is conveniently close to the third harmonic of 2m (146MHz).</a:t>
            </a:r>
          </a:p>
          <a:p>
            <a:pPr eaLnBrk="0" hangingPunct="0">
              <a:spcBef>
                <a:spcPts val="1200"/>
              </a:spcBef>
            </a:pPr>
            <a:r>
              <a:rPr lang="en-US" altLang="en-US" sz="2000" dirty="0">
                <a:latin typeface="Arial" pitchFamily="34" charset="0"/>
              </a:rPr>
              <a:t>Radiation patterns are a little different but a 2m antenna generally works for 70cm.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6805">
                                            <p:txEl>
                                              <p:pRg st="2" end="2"/>
                                            </p:txEl>
                                          </p:spTgt>
                                        </p:tgtEl>
                                        <p:attrNameLst>
                                          <p:attrName>style.visibility</p:attrName>
                                        </p:attrNameLst>
                                      </p:cBhvr>
                                      <p:to>
                                        <p:strVal val="visible"/>
                                      </p:to>
                                    </p:set>
                                    <p:anim calcmode="lin" valueType="num">
                                      <p:cBhvr additive="base">
                                        <p:cTn id="7" dur="500" fill="hold"/>
                                        <p:tgtEl>
                                          <p:spTgt spid="7680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6805">
                                            <p:txEl>
                                              <p:pRg st="3" end="3"/>
                                            </p:txEl>
                                          </p:spTgt>
                                        </p:tgtEl>
                                        <p:attrNameLst>
                                          <p:attrName>style.visibility</p:attrName>
                                        </p:attrNameLst>
                                      </p:cBhvr>
                                      <p:to>
                                        <p:strVal val="visible"/>
                                      </p:to>
                                    </p:set>
                                    <p:anim calcmode="lin" valueType="num">
                                      <p:cBhvr additive="base">
                                        <p:cTn id="13" dur="500" fill="hold"/>
                                        <p:tgtEl>
                                          <p:spTgt spid="7680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0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6805">
                                            <p:txEl>
                                              <p:pRg st="4" end="4"/>
                                            </p:txEl>
                                          </p:spTgt>
                                        </p:tgtEl>
                                        <p:attrNameLst>
                                          <p:attrName>style.visibility</p:attrName>
                                        </p:attrNameLst>
                                      </p:cBhvr>
                                      <p:to>
                                        <p:strVal val="visible"/>
                                      </p:to>
                                    </p:set>
                                    <p:anim calcmode="lin" valueType="num">
                                      <p:cBhvr additive="base">
                                        <p:cTn id="19" dur="500" fill="hold"/>
                                        <p:tgtEl>
                                          <p:spTgt spid="7680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680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F109629-D755-47B6-BCC4-4D82797038B3}" type="slidenum">
              <a:rPr lang="en-US"/>
              <a:pPr>
                <a:defRPr/>
              </a:pPr>
              <a:t>38</a:t>
            </a:fld>
            <a:endParaRPr lang="en-US"/>
          </a:p>
        </p:txBody>
      </p:sp>
      <p:sp>
        <p:nvSpPr>
          <p:cNvPr id="76804" name="Rectangle 4"/>
          <p:cNvSpPr>
            <a:spLocks noGrp="1" noChangeArrowheads="1"/>
          </p:cNvSpPr>
          <p:nvPr>
            <p:ph type="title" idx="4294967295"/>
          </p:nvPr>
        </p:nvSpPr>
        <p:spPr>
          <a:xfrm>
            <a:off x="473670" y="171450"/>
            <a:ext cx="8229600" cy="342900"/>
          </a:xfrm>
          <a:prstGeom prst="rect">
            <a:avLst/>
          </a:prstGeom>
        </p:spPr>
        <p:txBody>
          <a:bodyPr lIns="0" tIns="0" rIns="0" bIns="0" anchor="ctr" anchorCtr="1"/>
          <a:lstStyle/>
          <a:p>
            <a:pPr eaLnBrk="1" hangingPunct="1">
              <a:defRPr/>
            </a:pPr>
            <a:r>
              <a:rPr lang="en-US" sz="3600" dirty="0" smtClean="0">
                <a:solidFill>
                  <a:schemeClr val="tx1"/>
                </a:solidFill>
                <a:latin typeface="Arial" charset="0"/>
                <a:ea typeface="+mj-ea"/>
                <a:cs typeface="+mj-cs"/>
              </a:rPr>
              <a:t>Other Types &amp; Configurations</a:t>
            </a:r>
            <a:endParaRPr lang="en-US" sz="3600" dirty="0">
              <a:solidFill>
                <a:schemeClr val="tx1"/>
              </a:solidFill>
              <a:latin typeface="Arial" charset="0"/>
              <a:ea typeface="+mj-ea"/>
              <a:cs typeface="+mj-cs"/>
            </a:endParaRPr>
          </a:p>
        </p:txBody>
      </p:sp>
      <p:sp>
        <p:nvSpPr>
          <p:cNvPr id="76805" name="Text Box 5"/>
          <p:cNvSpPr txBox="1">
            <a:spLocks noChangeArrowheads="1"/>
          </p:cNvSpPr>
          <p:nvPr/>
        </p:nvSpPr>
        <p:spPr bwMode="auto">
          <a:xfrm>
            <a:off x="457200" y="1124504"/>
            <a:ext cx="8229600" cy="2831544"/>
          </a:xfrm>
          <a:prstGeom prst="rect">
            <a:avLst/>
          </a:prstGeom>
          <a:noFill/>
          <a:ln w="9525">
            <a:noFill/>
            <a:miter lim="800000"/>
            <a:headEnd/>
            <a:tailEnd/>
          </a:ln>
        </p:spPr>
        <p:txBody>
          <a:bodyPr>
            <a:spAutoFit/>
          </a:bodyPr>
          <a:lstStyle/>
          <a:p>
            <a:pPr eaLnBrk="0" hangingPunct="0">
              <a:spcBef>
                <a:spcPts val="1200"/>
              </a:spcBef>
            </a:pPr>
            <a:r>
              <a:rPr lang="en-US" altLang="en-US" sz="2400" dirty="0">
                <a:latin typeface="Arial" pitchFamily="34" charset="0"/>
              </a:rPr>
              <a:t>There are many other antennas out there with some really interesting names:  Bazooka, </a:t>
            </a:r>
            <a:r>
              <a:rPr lang="en-US" altLang="en-US" sz="2400" dirty="0" err="1">
                <a:latin typeface="Arial" pitchFamily="34" charset="0"/>
              </a:rPr>
              <a:t>Discone</a:t>
            </a:r>
            <a:r>
              <a:rPr lang="en-US" altLang="en-US" sz="2400" dirty="0">
                <a:latin typeface="Arial" pitchFamily="34" charset="0"/>
              </a:rPr>
              <a:t>, Parabolic, Log-Periodic, Beverage, Nord, </a:t>
            </a:r>
            <a:r>
              <a:rPr lang="en-US" altLang="en-US" sz="2400" dirty="0" smtClean="0">
                <a:latin typeface="Arial" pitchFamily="34" charset="0"/>
              </a:rPr>
              <a:t>Isotropic, Helical</a:t>
            </a:r>
            <a:r>
              <a:rPr lang="en-US" altLang="en-US" sz="2400" dirty="0">
                <a:latin typeface="Arial" pitchFamily="34" charset="0"/>
              </a:rPr>
              <a:t>, Cloverleaf, Bowtie, and others.</a:t>
            </a:r>
          </a:p>
          <a:p>
            <a:pPr eaLnBrk="0" hangingPunct="0">
              <a:spcBef>
                <a:spcPts val="1200"/>
              </a:spcBef>
            </a:pPr>
            <a:r>
              <a:rPr lang="en-US" altLang="en-US" sz="2400" dirty="0">
                <a:latin typeface="Arial" pitchFamily="34" charset="0"/>
              </a:rPr>
              <a:t>We could spend hours discussing antenna types but have presented the most common ones that an ordinary ham is likely to see or use.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xEl>
                                              <p:pRg st="1" end="1"/>
                                            </p:txEl>
                                          </p:spTgt>
                                        </p:tgtEl>
                                        <p:attrNameLst>
                                          <p:attrName>style.visibility</p:attrName>
                                        </p:attrNameLst>
                                      </p:cBhvr>
                                      <p:to>
                                        <p:strVal val="visible"/>
                                      </p:to>
                                    </p:set>
                                    <p:animEffect transition="in" filter="wipe(left)">
                                      <p:cBhvr>
                                        <p:cTn id="7" dur="500"/>
                                        <p:tgtEl>
                                          <p:spTgt spid="768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DEDDB27-FDE6-434B-8DAE-E6179B516899}" type="slidenum">
              <a:rPr lang="en-US"/>
              <a:pPr>
                <a:defRPr/>
              </a:pPr>
              <a:t>39</a:t>
            </a:fld>
            <a:endParaRPr lang="en-US"/>
          </a:p>
        </p:txBody>
      </p:sp>
      <p:sp>
        <p:nvSpPr>
          <p:cNvPr id="76804" name="Rectangle 4"/>
          <p:cNvSpPr>
            <a:spLocks noGrp="1" noChangeArrowheads="1"/>
          </p:cNvSpPr>
          <p:nvPr>
            <p:ph type="title" idx="4294967295"/>
          </p:nvPr>
        </p:nvSpPr>
        <p:spPr>
          <a:xfrm>
            <a:off x="440730" y="171450"/>
            <a:ext cx="8229600" cy="342900"/>
          </a:xfrm>
          <a:prstGeom prst="rect">
            <a:avLst/>
          </a:prstGeom>
        </p:spPr>
        <p:txBody>
          <a:bodyPr lIns="0" tIns="0" rIns="0" bIns="0" anchor="ctr" anchorCtr="1"/>
          <a:lstStyle/>
          <a:p>
            <a:pPr eaLnBrk="1" hangingPunct="1">
              <a:defRPr/>
            </a:pPr>
            <a:r>
              <a:rPr lang="en-US" sz="3600" dirty="0" smtClean="0">
                <a:solidFill>
                  <a:schemeClr val="tx1"/>
                </a:solidFill>
                <a:latin typeface="Arial" charset="0"/>
                <a:ea typeface="+mj-ea"/>
                <a:cs typeface="+mj-cs"/>
              </a:rPr>
              <a:t>Antenna Safety</a:t>
            </a:r>
            <a:endParaRPr lang="en-US" sz="3600" dirty="0">
              <a:solidFill>
                <a:schemeClr val="tx1"/>
              </a:solidFill>
              <a:latin typeface="Arial" charset="0"/>
              <a:ea typeface="+mj-ea"/>
              <a:cs typeface="+mj-cs"/>
            </a:endParaRPr>
          </a:p>
        </p:txBody>
      </p:sp>
      <p:sp>
        <p:nvSpPr>
          <p:cNvPr id="76805" name="Text Box 5"/>
          <p:cNvSpPr txBox="1">
            <a:spLocks noChangeArrowheads="1"/>
          </p:cNvSpPr>
          <p:nvPr/>
        </p:nvSpPr>
        <p:spPr bwMode="auto">
          <a:xfrm>
            <a:off x="457200" y="1075538"/>
            <a:ext cx="8229600" cy="2862322"/>
          </a:xfrm>
          <a:prstGeom prst="rect">
            <a:avLst/>
          </a:prstGeom>
          <a:noFill/>
          <a:ln w="9525">
            <a:noFill/>
            <a:miter lim="800000"/>
            <a:headEnd/>
            <a:tailEnd/>
          </a:ln>
        </p:spPr>
        <p:txBody>
          <a:bodyPr>
            <a:spAutoFit/>
          </a:bodyPr>
          <a:lstStyle/>
          <a:p>
            <a:pPr eaLnBrk="0" hangingPunct="0">
              <a:spcBef>
                <a:spcPts val="1200"/>
              </a:spcBef>
            </a:pPr>
            <a:r>
              <a:rPr lang="en-US" altLang="en-US" sz="2000" dirty="0">
                <a:latin typeface="Arial" pitchFamily="34" charset="0"/>
              </a:rPr>
              <a:t>RF exposure by contact means: </a:t>
            </a:r>
            <a:r>
              <a:rPr lang="en-US" altLang="en-US" sz="2000" b="1" i="1" dirty="0">
                <a:latin typeface="Arial" pitchFamily="34" charset="0"/>
              </a:rPr>
              <a:t>Do not touch the antenna elements when transmitting</a:t>
            </a:r>
            <a:r>
              <a:rPr lang="en-US" altLang="en-US" sz="2000" dirty="0">
                <a:latin typeface="Arial" pitchFamily="34" charset="0"/>
              </a:rPr>
              <a:t>.  It also means never install an antenna where people or animals might contact it</a:t>
            </a:r>
            <a:r>
              <a:rPr lang="en-US" altLang="en-US" sz="2000" dirty="0" smtClean="0">
                <a:latin typeface="Arial" pitchFamily="34" charset="0"/>
              </a:rPr>
              <a:t>.</a:t>
            </a:r>
          </a:p>
          <a:p>
            <a:pPr eaLnBrk="0" hangingPunct="0">
              <a:spcBef>
                <a:spcPts val="1200"/>
              </a:spcBef>
            </a:pPr>
            <a:endParaRPr lang="en-US" altLang="en-US" sz="2000" dirty="0">
              <a:latin typeface="Arial" pitchFamily="34" charset="0"/>
            </a:endParaRPr>
          </a:p>
          <a:p>
            <a:pPr eaLnBrk="0" hangingPunct="0">
              <a:spcBef>
                <a:spcPts val="1200"/>
              </a:spcBef>
            </a:pPr>
            <a:r>
              <a:rPr lang="en-US" altLang="en-US" sz="2000" dirty="0">
                <a:latin typeface="Arial" pitchFamily="34" charset="0"/>
              </a:rPr>
              <a:t>RF exposure by radiation must also be considered.  Be aware of power levels and frequencies where this becomes a safety concern.  Understand Maximum Permissible Exposure (MPE) and the FCC regulations associated with it.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xEl>
                                              <p:pRg st="2" end="2"/>
                                            </p:txEl>
                                          </p:spTgt>
                                        </p:tgtEl>
                                        <p:attrNameLst>
                                          <p:attrName>style.visibility</p:attrName>
                                        </p:attrNameLst>
                                      </p:cBhvr>
                                      <p:to>
                                        <p:strVal val="visible"/>
                                      </p:to>
                                    </p:set>
                                    <p:animEffect transition="in" filter="wipe(left)">
                                      <p:cBhvr>
                                        <p:cTn id="7" dur="500"/>
                                        <p:tgtEl>
                                          <p:spTgt spid="768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rmAutofit lnSpcReduction="10000"/>
          </a:bodyPr>
          <a:lstStyle/>
          <a:p>
            <a:pPr>
              <a:defRPr/>
            </a:pPr>
            <a:fld id="{FFC3428F-4F7E-44C8-B469-554393C07A0F}" type="slidenum">
              <a:rPr lang="en-US"/>
              <a:pPr>
                <a:defRPr/>
              </a:pPr>
              <a:t>4</a:t>
            </a:fld>
            <a:endParaRPr lang="en-US"/>
          </a:p>
        </p:txBody>
      </p:sp>
      <p:sp>
        <p:nvSpPr>
          <p:cNvPr id="76804" name="Rectangle 4"/>
          <p:cNvSpPr>
            <a:spLocks noGrp="1" noChangeArrowheads="1"/>
          </p:cNvSpPr>
          <p:nvPr>
            <p:ph type="title" idx="4294967295"/>
          </p:nvPr>
        </p:nvSpPr>
        <p:spPr>
          <a:xfrm>
            <a:off x="440730" y="171450"/>
            <a:ext cx="8229600" cy="342900"/>
          </a:xfrm>
          <a:prstGeom prst="rect">
            <a:avLst/>
          </a:prstGeom>
        </p:spPr>
        <p:txBody>
          <a:bodyPr lIns="0" tIns="0" rIns="0" bIns="0" anchor="ctr" anchorCtr="1">
            <a:normAutofit fontScale="90000"/>
          </a:bodyPr>
          <a:lstStyle/>
          <a:p>
            <a:pPr eaLnBrk="1" hangingPunct="1">
              <a:defRPr/>
            </a:pPr>
            <a:r>
              <a:rPr lang="en-US" dirty="0" smtClean="0">
                <a:solidFill>
                  <a:schemeClr val="tx1"/>
                </a:solidFill>
                <a:latin typeface="Arial" charset="0"/>
                <a:ea typeface="+mj-ea"/>
                <a:cs typeface="+mj-cs"/>
              </a:rPr>
              <a:t>Why Understand Antennas?</a:t>
            </a:r>
            <a:endParaRPr lang="en-US" dirty="0">
              <a:solidFill>
                <a:schemeClr val="tx1"/>
              </a:solidFill>
              <a:latin typeface="Arial" charset="0"/>
              <a:ea typeface="+mj-ea"/>
              <a:cs typeface="+mj-cs"/>
            </a:endParaRPr>
          </a:p>
        </p:txBody>
      </p:sp>
      <p:sp>
        <p:nvSpPr>
          <p:cNvPr id="76805" name="Text Box 5"/>
          <p:cNvSpPr txBox="1">
            <a:spLocks noChangeArrowheads="1"/>
          </p:cNvSpPr>
          <p:nvPr/>
        </p:nvSpPr>
        <p:spPr bwMode="auto">
          <a:xfrm>
            <a:off x="473075" y="1175916"/>
            <a:ext cx="8197850" cy="3139321"/>
          </a:xfrm>
          <a:prstGeom prst="rect">
            <a:avLst/>
          </a:prstGeom>
          <a:noFill/>
          <a:ln w="9525">
            <a:noFill/>
            <a:miter lim="800000"/>
            <a:headEnd/>
            <a:tailEnd/>
          </a:ln>
        </p:spPr>
        <p:txBody>
          <a:bodyPr>
            <a:spAutoFit/>
          </a:bodyPr>
          <a:lstStyle/>
          <a:p>
            <a:pPr eaLnBrk="0" hangingPunct="0">
              <a:spcBef>
                <a:spcPts val="1200"/>
              </a:spcBef>
            </a:pPr>
            <a:r>
              <a:rPr lang="en-US" altLang="en-US" sz="2000" dirty="0">
                <a:latin typeface="Arial" pitchFamily="34" charset="0"/>
              </a:rPr>
              <a:t>The same goes for an amateur radio station.  Here we can have the nicest transceiver you can buy paired with a lousy antenna and </a:t>
            </a:r>
            <a:r>
              <a:rPr lang="en-US" altLang="en-US" sz="2000" dirty="0" smtClean="0">
                <a:latin typeface="Arial" pitchFamily="34" charset="0"/>
              </a:rPr>
              <a:t>we </a:t>
            </a:r>
            <a:r>
              <a:rPr lang="en-US" altLang="en-US" sz="2000" dirty="0">
                <a:latin typeface="Arial" pitchFamily="34" charset="0"/>
              </a:rPr>
              <a:t>won’t hear much or be heard well.</a:t>
            </a:r>
          </a:p>
          <a:p>
            <a:pPr eaLnBrk="0" hangingPunct="0">
              <a:spcBef>
                <a:spcPts val="1200"/>
              </a:spcBef>
            </a:pPr>
            <a:r>
              <a:rPr lang="en-US" altLang="en-US" sz="2000" dirty="0">
                <a:latin typeface="Arial" pitchFamily="34" charset="0"/>
              </a:rPr>
              <a:t>But take a cheap radio with a good antenna and </a:t>
            </a:r>
            <a:r>
              <a:rPr lang="en-US" altLang="en-US" sz="2000" dirty="0" smtClean="0">
                <a:latin typeface="Arial" pitchFamily="34" charset="0"/>
              </a:rPr>
              <a:t>we </a:t>
            </a:r>
            <a:r>
              <a:rPr lang="en-US" altLang="en-US" sz="2000" dirty="0">
                <a:latin typeface="Arial" pitchFamily="34" charset="0"/>
              </a:rPr>
              <a:t>can do wonders.  </a:t>
            </a:r>
            <a:endParaRPr lang="en-US" altLang="en-US" sz="2000" dirty="0" smtClean="0">
              <a:latin typeface="Arial" pitchFamily="34" charset="0"/>
            </a:endParaRPr>
          </a:p>
          <a:p>
            <a:pPr eaLnBrk="0" hangingPunct="0">
              <a:spcBef>
                <a:spcPts val="1200"/>
              </a:spcBef>
            </a:pPr>
            <a:r>
              <a:rPr lang="en-US" altLang="en-US" sz="2000" dirty="0" smtClean="0">
                <a:latin typeface="Arial" pitchFamily="34" charset="0"/>
              </a:rPr>
              <a:t>The </a:t>
            </a:r>
            <a:r>
              <a:rPr lang="en-US" altLang="en-US" sz="2000" dirty="0">
                <a:latin typeface="Arial" pitchFamily="34" charset="0"/>
              </a:rPr>
              <a:t>antenna makes the most impact on a radio communications system.</a:t>
            </a:r>
          </a:p>
          <a:p>
            <a:pPr eaLnBrk="0" hangingPunct="0">
              <a:spcBef>
                <a:spcPts val="1200"/>
              </a:spcBef>
            </a:pPr>
            <a:r>
              <a:rPr lang="en-US" altLang="en-US" sz="2000" dirty="0">
                <a:latin typeface="Arial" pitchFamily="34" charset="0"/>
              </a:rPr>
              <a:t>Whether transmitting or receiving, a weak signal isn’t </a:t>
            </a:r>
            <a:r>
              <a:rPr lang="en-US" altLang="en-US" sz="2000" dirty="0" smtClean="0">
                <a:latin typeface="Arial" pitchFamily="34" charset="0"/>
              </a:rPr>
              <a:t>sometimes </a:t>
            </a:r>
            <a:r>
              <a:rPr lang="en-US" altLang="en-US" sz="2000" dirty="0">
                <a:latin typeface="Arial" pitchFamily="34" charset="0"/>
              </a:rPr>
              <a:t>due to poor band conditions or lack of power, it’s </a:t>
            </a:r>
            <a:r>
              <a:rPr lang="en-US" altLang="en-US" sz="2000" dirty="0" smtClean="0">
                <a:latin typeface="Arial" pitchFamily="34" charset="0"/>
              </a:rPr>
              <a:t>caused </a:t>
            </a:r>
            <a:r>
              <a:rPr lang="en-US" altLang="en-US" sz="2000" dirty="0">
                <a:latin typeface="Arial" pitchFamily="34" charset="0"/>
              </a:rPr>
              <a:t>by a bad antenna</a:t>
            </a:r>
            <a:r>
              <a:rPr lang="en-US" altLang="en-US" sz="2800" dirty="0">
                <a:latin typeface="Arial" pitchFamily="34"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6805">
                                            <p:txEl>
                                              <p:pRg st="1" end="1"/>
                                            </p:txEl>
                                          </p:spTgt>
                                        </p:tgtEl>
                                        <p:attrNameLst>
                                          <p:attrName>style.visibility</p:attrName>
                                        </p:attrNameLst>
                                      </p:cBhvr>
                                      <p:to>
                                        <p:strVal val="visible"/>
                                      </p:to>
                                    </p:set>
                                    <p:anim calcmode="lin" valueType="num">
                                      <p:cBhvr additive="base">
                                        <p:cTn id="7" dur="500" fill="hold"/>
                                        <p:tgtEl>
                                          <p:spTgt spid="7680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6805">
                                            <p:txEl>
                                              <p:pRg st="2" end="2"/>
                                            </p:txEl>
                                          </p:spTgt>
                                        </p:tgtEl>
                                        <p:attrNameLst>
                                          <p:attrName>style.visibility</p:attrName>
                                        </p:attrNameLst>
                                      </p:cBhvr>
                                      <p:to>
                                        <p:strVal val="visible"/>
                                      </p:to>
                                    </p:set>
                                    <p:anim calcmode="lin" valueType="num">
                                      <p:cBhvr additive="base">
                                        <p:cTn id="13" dur="500" fill="hold"/>
                                        <p:tgtEl>
                                          <p:spTgt spid="7680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0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6805">
                                            <p:txEl>
                                              <p:pRg st="3" end="3"/>
                                            </p:txEl>
                                          </p:spTgt>
                                        </p:tgtEl>
                                        <p:attrNameLst>
                                          <p:attrName>style.visibility</p:attrName>
                                        </p:attrNameLst>
                                      </p:cBhvr>
                                      <p:to>
                                        <p:strVal val="visible"/>
                                      </p:to>
                                    </p:set>
                                    <p:anim calcmode="lin" valueType="num">
                                      <p:cBhvr additive="base">
                                        <p:cTn id="19" dur="500" fill="hold"/>
                                        <p:tgtEl>
                                          <p:spTgt spid="7680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680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DEDDB27-FDE6-434B-8DAE-E6179B516899}" type="slidenum">
              <a:rPr lang="en-US"/>
              <a:pPr>
                <a:defRPr/>
              </a:pPr>
              <a:t>40</a:t>
            </a:fld>
            <a:endParaRPr lang="en-US"/>
          </a:p>
        </p:txBody>
      </p:sp>
      <p:sp>
        <p:nvSpPr>
          <p:cNvPr id="76804" name="Rectangle 4"/>
          <p:cNvSpPr>
            <a:spLocks noGrp="1" noChangeArrowheads="1"/>
          </p:cNvSpPr>
          <p:nvPr>
            <p:ph type="title" idx="4294967295"/>
          </p:nvPr>
        </p:nvSpPr>
        <p:spPr>
          <a:xfrm>
            <a:off x="440730" y="2344065"/>
            <a:ext cx="8229600" cy="342900"/>
          </a:xfrm>
          <a:prstGeom prst="rect">
            <a:avLst/>
          </a:prstGeom>
        </p:spPr>
        <p:txBody>
          <a:bodyPr lIns="0" tIns="0" rIns="0" bIns="0" anchor="ctr" anchorCtr="1"/>
          <a:lstStyle/>
          <a:p>
            <a:pPr eaLnBrk="1" hangingPunct="1">
              <a:defRPr/>
            </a:pPr>
            <a:r>
              <a:rPr lang="en-US" sz="3600" dirty="0" smtClean="0">
                <a:solidFill>
                  <a:schemeClr val="tx1"/>
                </a:solidFill>
                <a:latin typeface="Arial" charset="0"/>
                <a:ea typeface="+mj-ea"/>
                <a:cs typeface="+mj-cs"/>
              </a:rPr>
              <a:t>THANK YOU!</a:t>
            </a:r>
            <a:endParaRPr lang="en-US" sz="3600" dirty="0">
              <a:solidFill>
                <a:schemeClr val="tx1"/>
              </a:solidFill>
              <a:latin typeface="Arial" charset="0"/>
              <a:ea typeface="+mj-ea"/>
              <a:cs typeface="+mj-cs"/>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rmAutofit lnSpcReduction="10000"/>
          </a:bodyPr>
          <a:lstStyle/>
          <a:p>
            <a:pPr>
              <a:defRPr/>
            </a:pPr>
            <a:fld id="{E36D1E88-ED6F-4169-B563-1790BD5162CF}" type="slidenum">
              <a:rPr lang="en-US"/>
              <a:pPr>
                <a:defRPr/>
              </a:pPr>
              <a:t>5</a:t>
            </a:fld>
            <a:endParaRPr lang="en-US"/>
          </a:p>
        </p:txBody>
      </p:sp>
      <p:sp>
        <p:nvSpPr>
          <p:cNvPr id="76804" name="Rectangle 4"/>
          <p:cNvSpPr>
            <a:spLocks noGrp="1" noChangeArrowheads="1"/>
          </p:cNvSpPr>
          <p:nvPr>
            <p:ph type="title" idx="4294967295"/>
          </p:nvPr>
        </p:nvSpPr>
        <p:spPr>
          <a:xfrm>
            <a:off x="440730" y="219005"/>
            <a:ext cx="8229600" cy="342900"/>
          </a:xfrm>
          <a:prstGeom prst="rect">
            <a:avLst/>
          </a:prstGeom>
        </p:spPr>
        <p:txBody>
          <a:bodyPr lIns="0" tIns="0" rIns="0" bIns="0" anchor="ctr" anchorCtr="1">
            <a:normAutofit fontScale="90000"/>
          </a:bodyPr>
          <a:lstStyle/>
          <a:p>
            <a:pPr eaLnBrk="1" hangingPunct="1">
              <a:defRPr/>
            </a:pPr>
            <a:r>
              <a:rPr lang="en-US" dirty="0" smtClean="0">
                <a:solidFill>
                  <a:schemeClr val="tx1"/>
                </a:solidFill>
                <a:latin typeface="Arial" charset="0"/>
                <a:ea typeface="+mj-ea"/>
                <a:cs typeface="+mj-cs"/>
              </a:rPr>
              <a:t>Definition</a:t>
            </a:r>
            <a:endParaRPr lang="en-US" dirty="0">
              <a:solidFill>
                <a:schemeClr val="tx1"/>
              </a:solidFill>
              <a:latin typeface="Arial" charset="0"/>
              <a:ea typeface="+mj-ea"/>
              <a:cs typeface="+mj-cs"/>
            </a:endParaRPr>
          </a:p>
        </p:txBody>
      </p:sp>
      <p:sp>
        <p:nvSpPr>
          <p:cNvPr id="76805" name="Text Box 5"/>
          <p:cNvSpPr txBox="1">
            <a:spLocks noChangeArrowheads="1"/>
          </p:cNvSpPr>
          <p:nvPr/>
        </p:nvSpPr>
        <p:spPr bwMode="auto">
          <a:xfrm>
            <a:off x="473075" y="991946"/>
            <a:ext cx="8197850" cy="1200329"/>
          </a:xfrm>
          <a:prstGeom prst="rect">
            <a:avLst/>
          </a:prstGeom>
          <a:noFill/>
          <a:ln w="9525">
            <a:noFill/>
            <a:miter lim="800000"/>
            <a:headEnd/>
            <a:tailEnd/>
          </a:ln>
        </p:spPr>
        <p:txBody>
          <a:bodyPr>
            <a:spAutoFit/>
          </a:bodyPr>
          <a:lstStyle/>
          <a:p>
            <a:pPr eaLnBrk="0" hangingPunct="0">
              <a:spcBef>
                <a:spcPts val="1200"/>
              </a:spcBef>
            </a:pPr>
            <a:r>
              <a:rPr lang="en-US" altLang="en-US" sz="2400" dirty="0">
                <a:latin typeface="Arial" pitchFamily="34" charset="0"/>
              </a:rPr>
              <a:t>An antenna is simply defined as an arrangement of conductors used to radiate electromagnetic </a:t>
            </a:r>
            <a:r>
              <a:rPr lang="en-US" altLang="en-US" sz="2400" dirty="0" smtClean="0">
                <a:latin typeface="Arial" pitchFamily="34" charset="0"/>
              </a:rPr>
              <a:t>energy </a:t>
            </a:r>
            <a:r>
              <a:rPr lang="en-US" altLang="en-US" sz="2400" dirty="0">
                <a:latin typeface="Arial" pitchFamily="34" charset="0"/>
              </a:rPr>
              <a:t>into space </a:t>
            </a:r>
            <a:r>
              <a:rPr lang="en-US" altLang="en-US" sz="2400" dirty="0" smtClean="0">
                <a:latin typeface="Arial" pitchFamily="34" charset="0"/>
              </a:rPr>
              <a:t>or, </a:t>
            </a:r>
            <a:r>
              <a:rPr lang="en-US" altLang="en-US" sz="2400" dirty="0">
                <a:latin typeface="Arial" pitchFamily="34" charset="0"/>
              </a:rPr>
              <a:t>conversely, </a:t>
            </a:r>
            <a:r>
              <a:rPr lang="en-US" altLang="en-US" sz="2400" dirty="0" smtClean="0">
                <a:latin typeface="Arial" pitchFamily="34" charset="0"/>
              </a:rPr>
              <a:t>collect </a:t>
            </a:r>
            <a:r>
              <a:rPr lang="en-US" altLang="en-US" sz="2400" dirty="0">
                <a:latin typeface="Arial" pitchFamily="34" charset="0"/>
              </a:rPr>
              <a:t>it from space.</a:t>
            </a:r>
          </a:p>
        </p:txBody>
      </p:sp>
      <p:pic>
        <p:nvPicPr>
          <p:cNvPr id="2050" name="Picture 2"/>
          <p:cNvPicPr>
            <a:picLocks noChangeAspect="1" noChangeArrowheads="1"/>
          </p:cNvPicPr>
          <p:nvPr/>
        </p:nvPicPr>
        <p:blipFill>
          <a:blip r:embed="rId2" cstate="print"/>
          <a:srcRect l="52650" t="9200" r="22801" b="21468"/>
          <a:stretch>
            <a:fillRect/>
          </a:stretch>
        </p:blipFill>
        <p:spPr bwMode="auto">
          <a:xfrm>
            <a:off x="3660778" y="1657350"/>
            <a:ext cx="1901825" cy="1771650"/>
          </a:xfrm>
          <a:prstGeom prst="rect">
            <a:avLst/>
          </a:prstGeom>
          <a:noFill/>
          <a:ln w="9525">
            <a:noFill/>
            <a:miter lim="800000"/>
            <a:headEnd/>
            <a:tailEnd/>
          </a:ln>
          <a:effectLst/>
        </p:spPr>
      </p:pic>
      <p:sp>
        <p:nvSpPr>
          <p:cNvPr id="8" name="Text Box 5"/>
          <p:cNvSpPr txBox="1">
            <a:spLocks noChangeArrowheads="1"/>
          </p:cNvSpPr>
          <p:nvPr/>
        </p:nvSpPr>
        <p:spPr bwMode="auto">
          <a:xfrm>
            <a:off x="473075" y="2965216"/>
            <a:ext cx="8197850" cy="1200329"/>
          </a:xfrm>
          <a:prstGeom prst="rect">
            <a:avLst/>
          </a:prstGeom>
          <a:noFill/>
          <a:ln w="9525">
            <a:noFill/>
            <a:miter lim="800000"/>
            <a:headEnd/>
            <a:tailEnd/>
          </a:ln>
        </p:spPr>
        <p:txBody>
          <a:bodyPr>
            <a:spAutoFit/>
          </a:bodyPr>
          <a:lstStyle/>
          <a:p>
            <a:pPr eaLnBrk="0" hangingPunct="0">
              <a:spcBef>
                <a:spcPts val="1200"/>
              </a:spcBef>
            </a:pPr>
            <a:r>
              <a:rPr lang="en-US" altLang="en-US" sz="2400" dirty="0">
                <a:latin typeface="Arial" pitchFamily="34" charset="0"/>
              </a:rPr>
              <a:t>Sounds simple, right?  In reality, functional antennas are a bit more complicated.  There are many factors to consider in practical antenna </a:t>
            </a:r>
            <a:r>
              <a:rPr lang="en-US" altLang="en-US" sz="2400" dirty="0" smtClean="0">
                <a:latin typeface="Arial" pitchFamily="34" charset="0"/>
              </a:rPr>
              <a:t>design &amp; installation.  </a:t>
            </a:r>
            <a:endParaRPr lang="en-US" altLang="en-US" sz="2400" dirty="0">
              <a:latin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additive="base">
                                        <p:cTn id="7" dur="500" fill="hold"/>
                                        <p:tgtEl>
                                          <p:spTgt spid="76805"/>
                                        </p:tgtEl>
                                        <p:attrNameLst>
                                          <p:attrName>ppt_x</p:attrName>
                                        </p:attrNameLst>
                                      </p:cBhvr>
                                      <p:tavLst>
                                        <p:tav tm="0">
                                          <p:val>
                                            <p:strVal val="0-#ppt_w/2"/>
                                          </p:val>
                                        </p:tav>
                                        <p:tav tm="100000">
                                          <p:val>
                                            <p:strVal val="#ppt_x"/>
                                          </p:val>
                                        </p:tav>
                                      </p:tavLst>
                                    </p:anim>
                                    <p:anim calcmode="lin" valueType="num">
                                      <p:cBhvr additive="base">
                                        <p:cTn id="8" dur="500" fill="hold"/>
                                        <p:tgtEl>
                                          <p:spTgt spid="7680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250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rmAutofit lnSpcReduction="10000"/>
          </a:bodyPr>
          <a:lstStyle/>
          <a:p>
            <a:pPr>
              <a:defRPr/>
            </a:pPr>
            <a:fld id="{CD532DAD-2718-4252-8102-840E471CFA21}" type="slidenum">
              <a:rPr lang="en-US"/>
              <a:pPr>
                <a:defRPr/>
              </a:pPr>
              <a:t>6</a:t>
            </a:fld>
            <a:endParaRPr lang="en-US"/>
          </a:p>
        </p:txBody>
      </p:sp>
      <p:sp>
        <p:nvSpPr>
          <p:cNvPr id="76804" name="Rectangle 4"/>
          <p:cNvSpPr>
            <a:spLocks noGrp="1" noChangeArrowheads="1"/>
          </p:cNvSpPr>
          <p:nvPr>
            <p:ph type="title" idx="4294967295"/>
          </p:nvPr>
        </p:nvSpPr>
        <p:spPr>
          <a:xfrm>
            <a:off x="473670" y="171450"/>
            <a:ext cx="8229600" cy="342900"/>
          </a:xfrm>
          <a:prstGeom prst="rect">
            <a:avLst/>
          </a:prstGeom>
        </p:spPr>
        <p:txBody>
          <a:bodyPr lIns="0" tIns="0" rIns="0" bIns="0" anchor="ctr" anchorCtr="1">
            <a:normAutofit fontScale="90000"/>
          </a:bodyPr>
          <a:lstStyle/>
          <a:p>
            <a:pPr eaLnBrk="1" hangingPunct="1">
              <a:defRPr/>
            </a:pPr>
            <a:r>
              <a:rPr lang="en-US" dirty="0" smtClean="0">
                <a:solidFill>
                  <a:schemeClr val="tx1"/>
                </a:solidFill>
                <a:latin typeface="Arial" charset="0"/>
                <a:ea typeface="+mj-ea"/>
                <a:cs typeface="+mj-cs"/>
              </a:rPr>
              <a:t>Definition</a:t>
            </a:r>
            <a:endParaRPr lang="en-US" dirty="0">
              <a:solidFill>
                <a:schemeClr val="tx1"/>
              </a:solidFill>
              <a:latin typeface="Arial" charset="0"/>
              <a:ea typeface="+mj-ea"/>
              <a:cs typeface="+mj-cs"/>
            </a:endParaRPr>
          </a:p>
        </p:txBody>
      </p:sp>
      <p:sp>
        <p:nvSpPr>
          <p:cNvPr id="76805" name="Text Box 5"/>
          <p:cNvSpPr txBox="1">
            <a:spLocks noChangeArrowheads="1"/>
          </p:cNvSpPr>
          <p:nvPr/>
        </p:nvSpPr>
        <p:spPr bwMode="auto">
          <a:xfrm>
            <a:off x="457200" y="909060"/>
            <a:ext cx="8229600" cy="3631763"/>
          </a:xfrm>
          <a:prstGeom prst="rect">
            <a:avLst/>
          </a:prstGeom>
          <a:noFill/>
          <a:ln w="9525">
            <a:noFill/>
            <a:miter lim="800000"/>
            <a:headEnd/>
            <a:tailEnd/>
          </a:ln>
        </p:spPr>
        <p:txBody>
          <a:bodyPr>
            <a:spAutoFit/>
          </a:bodyPr>
          <a:lstStyle/>
          <a:p>
            <a:pPr eaLnBrk="0" hangingPunct="0">
              <a:spcBef>
                <a:spcPts val="1200"/>
              </a:spcBef>
            </a:pPr>
            <a:r>
              <a:rPr lang="en-US" altLang="en-US" sz="2000" dirty="0">
                <a:latin typeface="Arial" pitchFamily="34" charset="0"/>
              </a:rPr>
              <a:t>It may also be helpful to think of an antenna as a transducer which converts alternating current (AC) into radio waves, and, conversely, radio waves into AC. </a:t>
            </a:r>
          </a:p>
          <a:p>
            <a:pPr eaLnBrk="0" hangingPunct="0">
              <a:spcBef>
                <a:spcPts val="1200"/>
              </a:spcBef>
            </a:pPr>
            <a:r>
              <a:rPr lang="en-US" altLang="en-US" sz="2000" dirty="0">
                <a:latin typeface="Arial" pitchFamily="34" charset="0"/>
              </a:rPr>
              <a:t>You may be unfamiliar with the word transducer </a:t>
            </a:r>
            <a:r>
              <a:rPr lang="en-US" altLang="en-US" sz="2000" dirty="0" smtClean="0">
                <a:latin typeface="Arial" pitchFamily="34" charset="0"/>
              </a:rPr>
              <a:t>– it’s </a:t>
            </a:r>
            <a:r>
              <a:rPr lang="en-US" altLang="en-US" sz="2000" dirty="0">
                <a:latin typeface="Arial" pitchFamily="34" charset="0"/>
              </a:rPr>
              <a:t>a device which changes one form of energy into another.</a:t>
            </a:r>
          </a:p>
          <a:p>
            <a:pPr eaLnBrk="0" hangingPunct="0">
              <a:spcBef>
                <a:spcPts val="1200"/>
              </a:spcBef>
            </a:pPr>
            <a:r>
              <a:rPr lang="en-US" altLang="en-US" sz="2000" dirty="0">
                <a:latin typeface="Arial" pitchFamily="34" charset="0"/>
              </a:rPr>
              <a:t>We are all familiar </a:t>
            </a:r>
            <a:r>
              <a:rPr lang="en-US" altLang="en-US" sz="2000" dirty="0" smtClean="0">
                <a:latin typeface="Arial" pitchFamily="34" charset="0"/>
              </a:rPr>
              <a:t>with: Speakers</a:t>
            </a:r>
            <a:r>
              <a:rPr lang="en-US" altLang="en-US" sz="2000" dirty="0">
                <a:latin typeface="Arial" pitchFamily="34" charset="0"/>
              </a:rPr>
              <a:t>, microphones, temperature and pressure sensors, room lighting of all sorts, and indicators.  </a:t>
            </a:r>
            <a:r>
              <a:rPr lang="en-US" altLang="en-US" sz="2000" dirty="0" smtClean="0">
                <a:latin typeface="Arial" pitchFamily="34" charset="0"/>
              </a:rPr>
              <a:t>They </a:t>
            </a:r>
            <a:r>
              <a:rPr lang="en-US" altLang="en-US" sz="2000" dirty="0">
                <a:latin typeface="Arial" pitchFamily="34" charset="0"/>
              </a:rPr>
              <a:t>are all transducers.</a:t>
            </a:r>
          </a:p>
          <a:p>
            <a:pPr eaLnBrk="0" hangingPunct="0">
              <a:spcBef>
                <a:spcPts val="1200"/>
              </a:spcBef>
            </a:pPr>
            <a:r>
              <a:rPr lang="en-US" altLang="en-US" sz="2000" dirty="0">
                <a:latin typeface="Arial" pitchFamily="34" charset="0"/>
              </a:rPr>
              <a:t>We control the electrical side of things in our radios and the antenna converts that AC into useful radio waves, and vice-versa.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xEl>
                                              <p:pRg st="1" end="1"/>
                                            </p:txEl>
                                          </p:spTgt>
                                        </p:tgtEl>
                                        <p:attrNameLst>
                                          <p:attrName>style.visibility</p:attrName>
                                        </p:attrNameLst>
                                      </p:cBhvr>
                                      <p:to>
                                        <p:strVal val="visible"/>
                                      </p:to>
                                    </p:set>
                                    <p:animEffect transition="in" filter="wipe(left)">
                                      <p:cBhvr>
                                        <p:cTn id="7" dur="500"/>
                                        <p:tgtEl>
                                          <p:spTgt spid="7680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6805">
                                            <p:txEl>
                                              <p:pRg st="2" end="2"/>
                                            </p:txEl>
                                          </p:spTgt>
                                        </p:tgtEl>
                                        <p:attrNameLst>
                                          <p:attrName>style.visibility</p:attrName>
                                        </p:attrNameLst>
                                      </p:cBhvr>
                                      <p:to>
                                        <p:strVal val="visible"/>
                                      </p:to>
                                    </p:set>
                                    <p:animEffect transition="in" filter="wipe(left)">
                                      <p:cBhvr>
                                        <p:cTn id="12" dur="500"/>
                                        <p:tgtEl>
                                          <p:spTgt spid="7680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6805">
                                            <p:txEl>
                                              <p:pRg st="3" end="3"/>
                                            </p:txEl>
                                          </p:spTgt>
                                        </p:tgtEl>
                                        <p:attrNameLst>
                                          <p:attrName>style.visibility</p:attrName>
                                        </p:attrNameLst>
                                      </p:cBhvr>
                                      <p:to>
                                        <p:strVal val="visible"/>
                                      </p:to>
                                    </p:set>
                                    <p:animEffect transition="in" filter="wipe(left)">
                                      <p:cBhvr>
                                        <p:cTn id="17" dur="500"/>
                                        <p:tgtEl>
                                          <p:spTgt spid="768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rmAutofit lnSpcReduction="10000"/>
          </a:bodyPr>
          <a:lstStyle/>
          <a:p>
            <a:pPr>
              <a:defRPr/>
            </a:pPr>
            <a:fld id="{40591DFC-02B4-4817-BBEF-804515144586}" type="slidenum">
              <a:rPr lang="en-US"/>
              <a:pPr>
                <a:defRPr/>
              </a:pPr>
              <a:t>7</a:t>
            </a:fld>
            <a:endParaRPr lang="en-US"/>
          </a:p>
        </p:txBody>
      </p:sp>
      <p:sp>
        <p:nvSpPr>
          <p:cNvPr id="76804" name="Rectangle 4"/>
          <p:cNvSpPr>
            <a:spLocks noGrp="1" noChangeArrowheads="1"/>
          </p:cNvSpPr>
          <p:nvPr>
            <p:ph type="title" idx="4294967295"/>
          </p:nvPr>
        </p:nvSpPr>
        <p:spPr>
          <a:xfrm>
            <a:off x="473670" y="171450"/>
            <a:ext cx="8229600" cy="342900"/>
          </a:xfrm>
          <a:prstGeom prst="rect">
            <a:avLst/>
          </a:prstGeom>
        </p:spPr>
        <p:txBody>
          <a:bodyPr lIns="0" tIns="0" rIns="0" bIns="0" anchor="ctr" anchorCtr="1">
            <a:normAutofit fontScale="90000"/>
          </a:bodyPr>
          <a:lstStyle/>
          <a:p>
            <a:pPr eaLnBrk="1" hangingPunct="1">
              <a:defRPr/>
            </a:pPr>
            <a:r>
              <a:rPr lang="en-US" dirty="0" smtClean="0">
                <a:solidFill>
                  <a:schemeClr val="tx1"/>
                </a:solidFill>
                <a:latin typeface="Arial" charset="0"/>
                <a:ea typeface="+mj-ea"/>
                <a:cs typeface="+mj-cs"/>
              </a:rPr>
              <a:t>Common Characteristics</a:t>
            </a:r>
            <a:endParaRPr lang="en-US" dirty="0">
              <a:solidFill>
                <a:schemeClr val="tx1"/>
              </a:solidFill>
              <a:latin typeface="Arial" charset="0"/>
              <a:ea typeface="+mj-ea"/>
              <a:cs typeface="+mj-cs"/>
            </a:endParaRPr>
          </a:p>
        </p:txBody>
      </p:sp>
      <p:sp>
        <p:nvSpPr>
          <p:cNvPr id="76805" name="Text Box 5"/>
          <p:cNvSpPr txBox="1">
            <a:spLocks noChangeArrowheads="1"/>
          </p:cNvSpPr>
          <p:nvPr/>
        </p:nvSpPr>
        <p:spPr bwMode="auto">
          <a:xfrm>
            <a:off x="457200" y="636285"/>
            <a:ext cx="8229600" cy="3801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0" hangingPunct="0">
              <a:spcBef>
                <a:spcPts val="600"/>
              </a:spcBef>
              <a:defRPr/>
            </a:pPr>
            <a:r>
              <a:rPr lang="en-US" altLang="en-US" sz="2400" dirty="0" smtClean="0">
                <a:latin typeface="Arial" panose="020B0604020202020204" pitchFamily="34" charset="0"/>
              </a:rPr>
              <a:t>Antennas come in a myriad of sizes, shapes and configurations.  </a:t>
            </a:r>
          </a:p>
          <a:p>
            <a:pPr eaLnBrk="0" hangingPunct="0">
              <a:spcBef>
                <a:spcPts val="600"/>
              </a:spcBef>
              <a:defRPr/>
            </a:pPr>
            <a:r>
              <a:rPr lang="en-US" altLang="en-US" sz="2400" dirty="0" smtClean="0">
                <a:latin typeface="Arial" panose="020B0604020202020204" pitchFamily="34" charset="0"/>
              </a:rPr>
              <a:t>These vary greatly based on the nature of the application (mainly frequency and performance).</a:t>
            </a:r>
          </a:p>
          <a:p>
            <a:pPr eaLnBrk="0" hangingPunct="0">
              <a:spcBef>
                <a:spcPts val="600"/>
              </a:spcBef>
              <a:defRPr/>
            </a:pPr>
            <a:r>
              <a:rPr lang="en-US" altLang="en-US" sz="2400" dirty="0" smtClean="0">
                <a:latin typeface="Arial" panose="020B0604020202020204" pitchFamily="34" charset="0"/>
              </a:rPr>
              <a:t>Regardless of these differences, all antennas share three common characteristics:</a:t>
            </a:r>
          </a:p>
          <a:p>
            <a:pPr marL="2971800" lvl="5" indent="-457200">
              <a:spcBef>
                <a:spcPts val="600"/>
              </a:spcBef>
              <a:buFont typeface="Arial" panose="020B0604020202020204" pitchFamily="34" charset="0"/>
              <a:buChar char="•"/>
              <a:defRPr/>
            </a:pPr>
            <a:r>
              <a:rPr lang="en-US" altLang="en-US" sz="2400" dirty="0" smtClean="0">
                <a:latin typeface="Arial" panose="020B0604020202020204" pitchFamily="34" charset="0"/>
              </a:rPr>
              <a:t>Reciprocity</a:t>
            </a:r>
          </a:p>
          <a:p>
            <a:pPr marL="2971800" lvl="5" indent="-457200">
              <a:spcBef>
                <a:spcPts val="600"/>
              </a:spcBef>
              <a:buFont typeface="Arial" panose="020B0604020202020204" pitchFamily="34" charset="0"/>
              <a:buChar char="•"/>
              <a:defRPr/>
            </a:pPr>
            <a:r>
              <a:rPr lang="en-US" altLang="en-US" sz="2400" dirty="0" smtClean="0">
                <a:latin typeface="Arial" panose="020B0604020202020204" pitchFamily="34" charset="0"/>
              </a:rPr>
              <a:t>Directivity &amp; Gain</a:t>
            </a:r>
          </a:p>
          <a:p>
            <a:pPr marL="2971800" lvl="5" indent="-457200">
              <a:spcBef>
                <a:spcPts val="600"/>
              </a:spcBef>
              <a:buFont typeface="Arial" panose="020B0604020202020204" pitchFamily="34" charset="0"/>
              <a:buChar char="•"/>
              <a:defRPr/>
            </a:pPr>
            <a:r>
              <a:rPr lang="en-US" altLang="en-US" sz="2400" dirty="0" smtClean="0">
                <a:latin typeface="Arial" panose="020B0604020202020204" pitchFamily="34" charset="0"/>
              </a:rPr>
              <a:t>Polarization</a:t>
            </a:r>
            <a:endParaRPr lang="en-US" altLang="en-US" sz="2400" dirty="0">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xEl>
                                              <p:pRg st="0" end="0"/>
                                            </p:txEl>
                                          </p:spTgt>
                                        </p:tgtEl>
                                        <p:attrNameLst>
                                          <p:attrName>style.visibility</p:attrName>
                                        </p:attrNameLst>
                                      </p:cBhvr>
                                      <p:to>
                                        <p:strVal val="visible"/>
                                      </p:to>
                                    </p:set>
                                    <p:animEffect transition="in" filter="wipe(left)">
                                      <p:cBhvr>
                                        <p:cTn id="7" dur="500"/>
                                        <p:tgtEl>
                                          <p:spTgt spid="76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6805">
                                            <p:txEl>
                                              <p:pRg st="1" end="1"/>
                                            </p:txEl>
                                          </p:spTgt>
                                        </p:tgtEl>
                                        <p:attrNameLst>
                                          <p:attrName>style.visibility</p:attrName>
                                        </p:attrNameLst>
                                      </p:cBhvr>
                                      <p:to>
                                        <p:strVal val="visible"/>
                                      </p:to>
                                    </p:set>
                                    <p:animEffect transition="in" filter="wipe(left)">
                                      <p:cBhvr>
                                        <p:cTn id="12" dur="500"/>
                                        <p:tgtEl>
                                          <p:spTgt spid="768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6805">
                                            <p:txEl>
                                              <p:pRg st="2" end="2"/>
                                            </p:txEl>
                                          </p:spTgt>
                                        </p:tgtEl>
                                        <p:attrNameLst>
                                          <p:attrName>style.visibility</p:attrName>
                                        </p:attrNameLst>
                                      </p:cBhvr>
                                      <p:to>
                                        <p:strVal val="visible"/>
                                      </p:to>
                                    </p:set>
                                    <p:animEffect transition="in" filter="wipe(left)">
                                      <p:cBhvr>
                                        <p:cTn id="17" dur="500"/>
                                        <p:tgtEl>
                                          <p:spTgt spid="768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6805">
                                            <p:txEl>
                                              <p:pRg st="3" end="3"/>
                                            </p:txEl>
                                          </p:spTgt>
                                        </p:tgtEl>
                                        <p:attrNameLst>
                                          <p:attrName>style.visibility</p:attrName>
                                        </p:attrNameLst>
                                      </p:cBhvr>
                                      <p:to>
                                        <p:strVal val="visible"/>
                                      </p:to>
                                    </p:set>
                                    <p:animEffect transition="in" filter="wipe(left)">
                                      <p:cBhvr>
                                        <p:cTn id="22" dur="500"/>
                                        <p:tgtEl>
                                          <p:spTgt spid="7680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6805">
                                            <p:txEl>
                                              <p:pRg st="4" end="4"/>
                                            </p:txEl>
                                          </p:spTgt>
                                        </p:tgtEl>
                                        <p:attrNameLst>
                                          <p:attrName>style.visibility</p:attrName>
                                        </p:attrNameLst>
                                      </p:cBhvr>
                                      <p:to>
                                        <p:strVal val="visible"/>
                                      </p:to>
                                    </p:set>
                                    <p:animEffect transition="in" filter="wipe(left)">
                                      <p:cBhvr>
                                        <p:cTn id="27" dur="500"/>
                                        <p:tgtEl>
                                          <p:spTgt spid="7680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6805">
                                            <p:txEl>
                                              <p:pRg st="5" end="5"/>
                                            </p:txEl>
                                          </p:spTgt>
                                        </p:tgtEl>
                                        <p:attrNameLst>
                                          <p:attrName>style.visibility</p:attrName>
                                        </p:attrNameLst>
                                      </p:cBhvr>
                                      <p:to>
                                        <p:strVal val="visible"/>
                                      </p:to>
                                    </p:set>
                                    <p:animEffect transition="in" filter="wipe(left)">
                                      <p:cBhvr>
                                        <p:cTn id="32" dur="500"/>
                                        <p:tgtEl>
                                          <p:spTgt spid="7680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rmAutofit lnSpcReduction="10000"/>
          </a:bodyPr>
          <a:lstStyle/>
          <a:p>
            <a:pPr>
              <a:defRPr/>
            </a:pPr>
            <a:fld id="{CAEE144D-D959-47CE-A8FC-2DC895D5A14E}" type="slidenum">
              <a:rPr lang="en-US"/>
              <a:pPr>
                <a:defRPr/>
              </a:pPr>
              <a:t>8</a:t>
            </a:fld>
            <a:endParaRPr lang="en-US"/>
          </a:p>
        </p:txBody>
      </p:sp>
      <p:sp>
        <p:nvSpPr>
          <p:cNvPr id="76804" name="Rectangle 4"/>
          <p:cNvSpPr>
            <a:spLocks noGrp="1" noChangeArrowheads="1"/>
          </p:cNvSpPr>
          <p:nvPr>
            <p:ph type="title" idx="4294967295"/>
          </p:nvPr>
        </p:nvSpPr>
        <p:spPr>
          <a:xfrm>
            <a:off x="440730" y="171450"/>
            <a:ext cx="8229600" cy="342900"/>
          </a:xfrm>
          <a:prstGeom prst="rect">
            <a:avLst/>
          </a:prstGeom>
        </p:spPr>
        <p:txBody>
          <a:bodyPr lIns="0" tIns="0" rIns="0" bIns="0" anchor="ctr" anchorCtr="1">
            <a:normAutofit fontScale="90000"/>
          </a:bodyPr>
          <a:lstStyle/>
          <a:p>
            <a:pPr eaLnBrk="1" hangingPunct="1">
              <a:defRPr/>
            </a:pPr>
            <a:r>
              <a:rPr lang="en-US" dirty="0" smtClean="0">
                <a:solidFill>
                  <a:schemeClr val="tx1"/>
                </a:solidFill>
                <a:latin typeface="Arial" charset="0"/>
                <a:ea typeface="+mj-ea"/>
                <a:cs typeface="+mj-cs"/>
              </a:rPr>
              <a:t>Reciprocity</a:t>
            </a:r>
            <a:endParaRPr lang="en-US" dirty="0">
              <a:solidFill>
                <a:schemeClr val="tx1"/>
              </a:solidFill>
              <a:latin typeface="Arial" charset="0"/>
              <a:ea typeface="+mj-ea"/>
              <a:cs typeface="+mj-cs"/>
            </a:endParaRPr>
          </a:p>
        </p:txBody>
      </p:sp>
      <p:sp>
        <p:nvSpPr>
          <p:cNvPr id="76805" name="Text Box 5"/>
          <p:cNvSpPr txBox="1">
            <a:spLocks noChangeArrowheads="1"/>
          </p:cNvSpPr>
          <p:nvPr/>
        </p:nvSpPr>
        <p:spPr bwMode="auto">
          <a:xfrm>
            <a:off x="473075" y="1585115"/>
            <a:ext cx="8197850" cy="2616101"/>
          </a:xfrm>
          <a:prstGeom prst="rect">
            <a:avLst/>
          </a:prstGeom>
          <a:noFill/>
          <a:ln w="9525">
            <a:noFill/>
            <a:miter lim="800000"/>
            <a:headEnd/>
            <a:tailEnd/>
          </a:ln>
        </p:spPr>
        <p:txBody>
          <a:bodyPr>
            <a:spAutoFit/>
          </a:bodyPr>
          <a:lstStyle/>
          <a:p>
            <a:pPr eaLnBrk="0" hangingPunct="0">
              <a:spcBef>
                <a:spcPts val="1200"/>
              </a:spcBef>
            </a:pPr>
            <a:r>
              <a:rPr lang="en-US" altLang="en-US" sz="2400" dirty="0">
                <a:latin typeface="Arial" pitchFamily="34" charset="0"/>
              </a:rPr>
              <a:t>Reciprocity means it works both ways.</a:t>
            </a:r>
          </a:p>
          <a:p>
            <a:pPr eaLnBrk="0" hangingPunct="0">
              <a:spcBef>
                <a:spcPts val="1200"/>
              </a:spcBef>
            </a:pPr>
            <a:r>
              <a:rPr lang="en-US" altLang="en-US" sz="2400" dirty="0">
                <a:latin typeface="Arial" pitchFamily="34" charset="0"/>
              </a:rPr>
              <a:t>The electro-magnetic characteristics of an antenna make it work equally well for transmitting and receiving.</a:t>
            </a:r>
          </a:p>
          <a:p>
            <a:pPr eaLnBrk="0" hangingPunct="0">
              <a:spcBef>
                <a:spcPts val="1200"/>
              </a:spcBef>
            </a:pPr>
            <a:r>
              <a:rPr lang="en-US" altLang="en-US" sz="2400" dirty="0">
                <a:latin typeface="Arial" pitchFamily="34" charset="0"/>
              </a:rPr>
              <a:t>This means that for both transmission and reception, antennas are equally directive, have equal gain and bandwidth, and have the same polarity.</a:t>
            </a:r>
          </a:p>
        </p:txBody>
      </p:sp>
      <p:sp>
        <p:nvSpPr>
          <p:cNvPr id="5" name="Left-Right Arrow 4"/>
          <p:cNvSpPr/>
          <p:nvPr/>
        </p:nvSpPr>
        <p:spPr>
          <a:xfrm>
            <a:off x="2143360" y="750270"/>
            <a:ext cx="4933175" cy="68305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xEl>
                                              <p:pRg st="0" end="0"/>
                                            </p:txEl>
                                          </p:spTgt>
                                        </p:tgtEl>
                                        <p:attrNameLst>
                                          <p:attrName>style.visibility</p:attrName>
                                        </p:attrNameLst>
                                      </p:cBhvr>
                                      <p:to>
                                        <p:strVal val="visible"/>
                                      </p:to>
                                    </p:set>
                                    <p:animEffect transition="in" filter="wipe(left)">
                                      <p:cBhvr>
                                        <p:cTn id="7" dur="500"/>
                                        <p:tgtEl>
                                          <p:spTgt spid="76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6805">
                                            <p:txEl>
                                              <p:pRg st="1" end="1"/>
                                            </p:txEl>
                                          </p:spTgt>
                                        </p:tgtEl>
                                        <p:attrNameLst>
                                          <p:attrName>style.visibility</p:attrName>
                                        </p:attrNameLst>
                                      </p:cBhvr>
                                      <p:to>
                                        <p:strVal val="visible"/>
                                      </p:to>
                                    </p:set>
                                    <p:animEffect transition="in" filter="wipe(left)">
                                      <p:cBhvr>
                                        <p:cTn id="12" dur="500"/>
                                        <p:tgtEl>
                                          <p:spTgt spid="768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6805">
                                            <p:txEl>
                                              <p:pRg st="2" end="2"/>
                                            </p:txEl>
                                          </p:spTgt>
                                        </p:tgtEl>
                                        <p:attrNameLst>
                                          <p:attrName>style.visibility</p:attrName>
                                        </p:attrNameLst>
                                      </p:cBhvr>
                                      <p:to>
                                        <p:strVal val="visible"/>
                                      </p:to>
                                    </p:set>
                                    <p:animEffect transition="in" filter="wipe(left)">
                                      <p:cBhvr>
                                        <p:cTn id="17" dur="500"/>
                                        <p:tgtEl>
                                          <p:spTgt spid="768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rmAutofit lnSpcReduction="10000"/>
          </a:bodyPr>
          <a:lstStyle/>
          <a:p>
            <a:pPr>
              <a:defRPr/>
            </a:pPr>
            <a:fld id="{6A98E904-E46C-42BB-AB8C-81B1BD264432}" type="slidenum">
              <a:rPr lang="en-US"/>
              <a:pPr>
                <a:defRPr/>
              </a:pPr>
              <a:t>9</a:t>
            </a:fld>
            <a:endParaRPr lang="en-US"/>
          </a:p>
        </p:txBody>
      </p:sp>
      <p:sp>
        <p:nvSpPr>
          <p:cNvPr id="76804" name="Rectangle 4"/>
          <p:cNvSpPr>
            <a:spLocks noGrp="1" noChangeArrowheads="1"/>
          </p:cNvSpPr>
          <p:nvPr>
            <p:ph type="title" idx="4294967295"/>
          </p:nvPr>
        </p:nvSpPr>
        <p:spPr>
          <a:xfrm>
            <a:off x="440730" y="171450"/>
            <a:ext cx="8229600" cy="342900"/>
          </a:xfrm>
          <a:prstGeom prst="rect">
            <a:avLst/>
          </a:prstGeom>
        </p:spPr>
        <p:txBody>
          <a:bodyPr lIns="0" tIns="0" rIns="0" bIns="0" anchor="ctr" anchorCtr="1">
            <a:normAutofit fontScale="90000"/>
          </a:bodyPr>
          <a:lstStyle/>
          <a:p>
            <a:pPr eaLnBrk="1" hangingPunct="1">
              <a:defRPr/>
            </a:pPr>
            <a:r>
              <a:rPr lang="en-US" dirty="0" smtClean="0">
                <a:solidFill>
                  <a:schemeClr val="tx1"/>
                </a:solidFill>
                <a:latin typeface="Arial" charset="0"/>
                <a:ea typeface="+mj-ea"/>
                <a:cs typeface="+mj-cs"/>
              </a:rPr>
              <a:t>Directivity &amp; Gain</a:t>
            </a:r>
            <a:endParaRPr lang="en-US" dirty="0">
              <a:solidFill>
                <a:schemeClr val="tx1"/>
              </a:solidFill>
              <a:latin typeface="Arial" charset="0"/>
              <a:ea typeface="+mj-ea"/>
              <a:cs typeface="+mj-cs"/>
            </a:endParaRPr>
          </a:p>
        </p:txBody>
      </p:sp>
      <p:sp>
        <p:nvSpPr>
          <p:cNvPr id="76805" name="Text Box 5"/>
          <p:cNvSpPr txBox="1">
            <a:spLocks noChangeArrowheads="1"/>
          </p:cNvSpPr>
          <p:nvPr/>
        </p:nvSpPr>
        <p:spPr bwMode="auto">
          <a:xfrm>
            <a:off x="457200" y="1128700"/>
            <a:ext cx="8229600" cy="3416320"/>
          </a:xfrm>
          <a:prstGeom prst="rect">
            <a:avLst/>
          </a:prstGeom>
          <a:noFill/>
          <a:ln w="9525">
            <a:noFill/>
            <a:miter lim="800000"/>
            <a:headEnd/>
            <a:tailEnd/>
          </a:ln>
        </p:spPr>
        <p:txBody>
          <a:bodyPr>
            <a:spAutoFit/>
          </a:bodyPr>
          <a:lstStyle/>
          <a:p>
            <a:pPr eaLnBrk="0" hangingPunct="0">
              <a:spcBef>
                <a:spcPts val="1200"/>
              </a:spcBef>
            </a:pPr>
            <a:r>
              <a:rPr lang="en-US" altLang="en-US" sz="2800" dirty="0">
                <a:latin typeface="Arial" pitchFamily="34" charset="0"/>
              </a:rPr>
              <a:t>Directivity is an antenna’s ability to focus the energy </a:t>
            </a:r>
            <a:r>
              <a:rPr lang="en-US" altLang="en-US" sz="2800" dirty="0" smtClean="0">
                <a:latin typeface="Arial" pitchFamily="34" charset="0"/>
              </a:rPr>
              <a:t>to - or from - one </a:t>
            </a:r>
            <a:r>
              <a:rPr lang="en-US" altLang="en-US" sz="2800" dirty="0">
                <a:latin typeface="Arial" pitchFamily="34" charset="0"/>
              </a:rPr>
              <a:t>or more directions</a:t>
            </a:r>
            <a:r>
              <a:rPr lang="en-US" altLang="en-US" sz="2800" dirty="0" smtClean="0">
                <a:latin typeface="Arial" pitchFamily="34" charset="0"/>
              </a:rPr>
              <a:t>.</a:t>
            </a:r>
          </a:p>
          <a:p>
            <a:pPr eaLnBrk="0" hangingPunct="0">
              <a:spcBef>
                <a:spcPts val="1200"/>
              </a:spcBef>
            </a:pPr>
            <a:endParaRPr lang="en-US" altLang="en-US" sz="2800" dirty="0">
              <a:latin typeface="Arial" pitchFamily="34" charset="0"/>
            </a:endParaRPr>
          </a:p>
          <a:p>
            <a:pPr eaLnBrk="0" hangingPunct="0">
              <a:spcBef>
                <a:spcPts val="1200"/>
              </a:spcBef>
            </a:pPr>
            <a:r>
              <a:rPr lang="en-US" altLang="en-US" sz="2800" dirty="0">
                <a:latin typeface="Arial" pitchFamily="34" charset="0"/>
              </a:rPr>
              <a:t>All practical antennas have some degree of directivity, some slightly directive (verticals), some semi-directional (dipole), and others very directional (beam</a:t>
            </a:r>
            <a:r>
              <a:rPr lang="en-US" altLang="en-US" sz="2800" dirty="0" smtClean="0">
                <a:latin typeface="Arial" pitchFamily="34" charset="0"/>
              </a:rPr>
              <a:t>).</a:t>
            </a:r>
            <a:endParaRPr lang="en-US" altLang="en-US" sz="2800" dirty="0">
              <a:latin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xEl>
                                              <p:pRg st="0" end="0"/>
                                            </p:txEl>
                                          </p:spTgt>
                                        </p:tgtEl>
                                        <p:attrNameLst>
                                          <p:attrName>style.visibility</p:attrName>
                                        </p:attrNameLst>
                                      </p:cBhvr>
                                      <p:to>
                                        <p:strVal val="visible"/>
                                      </p:to>
                                    </p:set>
                                    <p:animEffect transition="in" filter="wipe(left)">
                                      <p:cBhvr>
                                        <p:cTn id="7" dur="500"/>
                                        <p:tgtEl>
                                          <p:spTgt spid="76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6805">
                                            <p:txEl>
                                              <p:pRg st="2" end="2"/>
                                            </p:txEl>
                                          </p:spTgt>
                                        </p:tgtEl>
                                        <p:attrNameLst>
                                          <p:attrName>style.visibility</p:attrName>
                                        </p:attrNameLst>
                                      </p:cBhvr>
                                      <p:to>
                                        <p:strVal val="visible"/>
                                      </p:to>
                                    </p:set>
                                    <p:animEffect transition="in" filter="wipe(left)">
                                      <p:cBhvr>
                                        <p:cTn id="12" dur="500"/>
                                        <p:tgtEl>
                                          <p:spTgt spid="768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22231</TotalTime>
  <Words>2152</Words>
  <Application>Microsoft Office PowerPoint</Application>
  <PresentationFormat>On-screen Show (16:9)</PresentationFormat>
  <Paragraphs>273</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Metro</vt:lpstr>
      <vt:lpstr>Slide 1</vt:lpstr>
      <vt:lpstr>Disclaimer</vt:lpstr>
      <vt:lpstr>Why Understand Antennas?</vt:lpstr>
      <vt:lpstr>Why Understand Antennas?</vt:lpstr>
      <vt:lpstr>Definition</vt:lpstr>
      <vt:lpstr>Definition</vt:lpstr>
      <vt:lpstr>Common Characteristics</vt:lpstr>
      <vt:lpstr>Reciprocity</vt:lpstr>
      <vt:lpstr>Directivity &amp; Gain</vt:lpstr>
      <vt:lpstr>Directivity &amp; Gain</vt:lpstr>
      <vt:lpstr>Polarization</vt:lpstr>
      <vt:lpstr>Polarization</vt:lpstr>
      <vt:lpstr>Polarization</vt:lpstr>
      <vt:lpstr>Other Factors</vt:lpstr>
      <vt:lpstr>Impedance</vt:lpstr>
      <vt:lpstr>Impedance</vt:lpstr>
      <vt:lpstr>Impedance</vt:lpstr>
      <vt:lpstr>Impedance</vt:lpstr>
      <vt:lpstr>Capacitance</vt:lpstr>
      <vt:lpstr>RX vs TX</vt:lpstr>
      <vt:lpstr>Real-World Antennas</vt:lpstr>
      <vt:lpstr>Real-World Antennas</vt:lpstr>
      <vt:lpstr>Types &amp; Configurations</vt:lpstr>
      <vt:lpstr>Types &amp; Configurations</vt:lpstr>
      <vt:lpstr>Types &amp; Configurations</vt:lpstr>
      <vt:lpstr>Types &amp; Configurations</vt:lpstr>
      <vt:lpstr>Types &amp; Configurations</vt:lpstr>
      <vt:lpstr>Types &amp; Configurations</vt:lpstr>
      <vt:lpstr>Types &amp; Configurations</vt:lpstr>
      <vt:lpstr>Types &amp; Configurations</vt:lpstr>
      <vt:lpstr>Types &amp; Configurations</vt:lpstr>
      <vt:lpstr>Types &amp; Configurations</vt:lpstr>
      <vt:lpstr>Types &amp; Configurations</vt:lpstr>
      <vt:lpstr>Types &amp; Configurations</vt:lpstr>
      <vt:lpstr>Types &amp; Configurations</vt:lpstr>
      <vt:lpstr>Types &amp; Configurations</vt:lpstr>
      <vt:lpstr>Types &amp; Configurations</vt:lpstr>
      <vt:lpstr>Other Types &amp; Configurations</vt:lpstr>
      <vt:lpstr>Antenna Safety</vt:lpstr>
      <vt:lpstr>THANK YOU!</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Antenna Basics</dc:title>
  <dc:creator>Martin Denning W5XUK</dc:creator>
  <cp:lastModifiedBy>Martin Denning</cp:lastModifiedBy>
  <cp:revision>781</cp:revision>
  <cp:lastPrinted>2016-02-05T16:00:26Z</cp:lastPrinted>
  <dcterms:created xsi:type="dcterms:W3CDTF">2008-01-31T22:39:28Z</dcterms:created>
  <dcterms:modified xsi:type="dcterms:W3CDTF">2023-07-21T17:03:29Z</dcterms:modified>
</cp:coreProperties>
</file>