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85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1CCEF-44B6-47CB-894A-A3CD3D9B78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66AC735-79E5-4E40-AC64-86AD97E7B2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AD796DA-9CFA-4D21-A727-87E642149EED}"/>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5" name="Footer Placeholder 4">
            <a:extLst>
              <a:ext uri="{FF2B5EF4-FFF2-40B4-BE49-F238E27FC236}">
                <a16:creationId xmlns:a16="http://schemas.microsoft.com/office/drawing/2014/main" id="{B9B79F03-C0BF-4FE0-AB07-AD8E9B5777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7E0DA9-3B7C-423C-8A2D-052F6E3F4EC5}"/>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54744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40F5-1FA9-4D2F-8BDF-DC879711A6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A1B643-AACD-4B6F-99F2-14C3148993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900B29-123E-4BC7-A8E9-B15AD39BD791}"/>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5" name="Footer Placeholder 4">
            <a:extLst>
              <a:ext uri="{FF2B5EF4-FFF2-40B4-BE49-F238E27FC236}">
                <a16:creationId xmlns:a16="http://schemas.microsoft.com/office/drawing/2014/main" id="{53208608-9635-4024-AD94-CAFD38AEB0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C5EF31-E68B-44EE-A4EC-9C9FAE12BA90}"/>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4137745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7312CB-15F4-479F-A718-52D7AAB0C02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04BED7C-EE7A-470A-83FC-57C9B3D954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387C1C-3EA8-4553-8DCE-09CE2AAAEF15}"/>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5" name="Footer Placeholder 4">
            <a:extLst>
              <a:ext uri="{FF2B5EF4-FFF2-40B4-BE49-F238E27FC236}">
                <a16:creationId xmlns:a16="http://schemas.microsoft.com/office/drawing/2014/main" id="{2079B9EB-4F73-43DA-99FF-9D0D3DDE1A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427E86-5AA1-46E0-925B-41BA58A54106}"/>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2511033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8D923-88C6-4664-ABFC-A81EA9979F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49A6FB-D686-46CA-A2C3-7C23229CB9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F6D47-48D8-46DC-919B-283DA1B18D1E}"/>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5" name="Footer Placeholder 4">
            <a:extLst>
              <a:ext uri="{FF2B5EF4-FFF2-40B4-BE49-F238E27FC236}">
                <a16:creationId xmlns:a16="http://schemas.microsoft.com/office/drawing/2014/main" id="{DABE0A10-DDCC-46E7-90D4-8DF61C4A54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BCAEC6-8531-4EC8-80F8-5AF060527FDB}"/>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1504753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63C16-8380-4156-9392-FF36474948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48191F-5808-4AFB-8AA5-8FA8B9AB69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54BAAD-B079-4DA7-8D9E-96D3A8F32939}"/>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5" name="Footer Placeholder 4">
            <a:extLst>
              <a:ext uri="{FF2B5EF4-FFF2-40B4-BE49-F238E27FC236}">
                <a16:creationId xmlns:a16="http://schemas.microsoft.com/office/drawing/2014/main" id="{5FCCE801-F499-4941-9AC8-C72236138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FB65E3-429F-4EA6-9884-18C6BF903638}"/>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3941278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19CC0-1498-47EB-885D-84BFD0D131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25E09-89E9-4DB6-940F-B56AED4CA4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920F51-C7CA-45EB-9161-C90721C554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A7D80F-839C-4787-A602-AEA0466CD4EB}"/>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6" name="Footer Placeholder 5">
            <a:extLst>
              <a:ext uri="{FF2B5EF4-FFF2-40B4-BE49-F238E27FC236}">
                <a16:creationId xmlns:a16="http://schemas.microsoft.com/office/drawing/2014/main" id="{2198F5EF-A6A4-41A8-BC9A-2F7798AE11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CE1BC1-43AF-45D6-A9ED-BD51423185AD}"/>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2020359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0287A-E345-4CD6-B7AE-7E766892272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23E3C0-2A04-4EB9-926C-D153697784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29ADAA-E6F3-45D5-8B77-0E1C19B5AB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5D3E6A-5BF9-4426-B0BE-5F1C3CB936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96DEB0-85B2-4AFC-9C79-5764BF5BBA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13F638-F80F-450B-88C3-FB6BC8E69FD7}"/>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8" name="Footer Placeholder 7">
            <a:extLst>
              <a:ext uri="{FF2B5EF4-FFF2-40B4-BE49-F238E27FC236}">
                <a16:creationId xmlns:a16="http://schemas.microsoft.com/office/drawing/2014/main" id="{33A0C21E-1FF9-4697-86F7-5B6D4DA8C1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9CE559-E7F5-4CFD-950F-7A0DC03C5F3C}"/>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1862925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984A2-9ED4-4A31-8231-2EC8832628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D27C2A-0B5B-4C2A-81E1-6C7F680B843F}"/>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4" name="Footer Placeholder 3">
            <a:extLst>
              <a:ext uri="{FF2B5EF4-FFF2-40B4-BE49-F238E27FC236}">
                <a16:creationId xmlns:a16="http://schemas.microsoft.com/office/drawing/2014/main" id="{A99C8373-C3C5-4F6B-B686-B9B19F558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4BA051-9F7E-446D-AABE-40CAAFCEEAA4}"/>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272375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587266-4C67-49AF-951A-6E5A5BA224FF}"/>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3" name="Footer Placeholder 2">
            <a:extLst>
              <a:ext uri="{FF2B5EF4-FFF2-40B4-BE49-F238E27FC236}">
                <a16:creationId xmlns:a16="http://schemas.microsoft.com/office/drawing/2014/main" id="{31191052-B788-464E-BDB3-BDB8084E05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54EE42-C40D-4E4F-92A2-EB47E9E739FA}"/>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1926534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0817C-4559-4FCD-83C7-CEF4AA93A4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E52520-5232-41E4-A74D-B91031F55B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A6B01A-EED7-40F6-9E95-C15FD8EBBC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90B9F8-389B-4BE2-B15A-9F6E0EFDD7EE}"/>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6" name="Footer Placeholder 5">
            <a:extLst>
              <a:ext uri="{FF2B5EF4-FFF2-40B4-BE49-F238E27FC236}">
                <a16:creationId xmlns:a16="http://schemas.microsoft.com/office/drawing/2014/main" id="{197BEFE2-1C9C-4EC9-BBCA-657EABA484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5D11B2-83F8-484A-AFDD-9CB5D089864A}"/>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1682640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F47A9-4069-41A0-91C8-9830BB1EBE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8802BA-5AA3-4345-AC01-5D22D9C23E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69E111-A438-4482-A8A9-3ABEC0F072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FF19F-4E07-4ECA-8A47-04F0361BBEBC}"/>
              </a:ext>
            </a:extLst>
          </p:cNvPr>
          <p:cNvSpPr>
            <a:spLocks noGrp="1"/>
          </p:cNvSpPr>
          <p:nvPr>
            <p:ph type="dt" sz="half" idx="10"/>
          </p:nvPr>
        </p:nvSpPr>
        <p:spPr/>
        <p:txBody>
          <a:bodyPr/>
          <a:lstStyle/>
          <a:p>
            <a:fld id="{ABFE6CD5-6417-4330-A5D1-C6DEC0C8EB49}" type="datetimeFigureOut">
              <a:rPr lang="en-US" smtClean="0"/>
              <a:t>10/14/2021</a:t>
            </a:fld>
            <a:endParaRPr lang="en-US"/>
          </a:p>
        </p:txBody>
      </p:sp>
      <p:sp>
        <p:nvSpPr>
          <p:cNvPr id="6" name="Footer Placeholder 5">
            <a:extLst>
              <a:ext uri="{FF2B5EF4-FFF2-40B4-BE49-F238E27FC236}">
                <a16:creationId xmlns:a16="http://schemas.microsoft.com/office/drawing/2014/main" id="{7D9E7D20-D5F1-405A-A7C3-7853214E1E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8D254C-60FE-4810-8FC6-5B0269540ED8}"/>
              </a:ext>
            </a:extLst>
          </p:cNvPr>
          <p:cNvSpPr>
            <a:spLocks noGrp="1"/>
          </p:cNvSpPr>
          <p:nvPr>
            <p:ph type="sldNum" sz="quarter" idx="12"/>
          </p:nvPr>
        </p:nvSpPr>
        <p:spPr/>
        <p:txBody>
          <a:bodyPr/>
          <a:lstStyle/>
          <a:p>
            <a:fld id="{5A6D03CE-31F0-4CD0-9135-E5522933F9B8}" type="slidenum">
              <a:rPr lang="en-US" smtClean="0"/>
              <a:t>‹#›</a:t>
            </a:fld>
            <a:endParaRPr lang="en-US"/>
          </a:p>
        </p:txBody>
      </p:sp>
    </p:spTree>
    <p:extLst>
      <p:ext uri="{BB962C8B-B14F-4D97-AF65-F5344CB8AC3E}">
        <p14:creationId xmlns:p14="http://schemas.microsoft.com/office/powerpoint/2010/main" val="2265164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3E4EE8-1091-44BC-BC8E-49E060777F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D44905-4401-4A77-8241-BECB2FD06D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FDEAE7-989E-40FA-9C4F-11C412EB01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E6CD5-6417-4330-A5D1-C6DEC0C8EB49}" type="datetimeFigureOut">
              <a:rPr lang="en-US" smtClean="0"/>
              <a:t>10/14/2021</a:t>
            </a:fld>
            <a:endParaRPr lang="en-US"/>
          </a:p>
        </p:txBody>
      </p:sp>
      <p:sp>
        <p:nvSpPr>
          <p:cNvPr id="5" name="Footer Placeholder 4">
            <a:extLst>
              <a:ext uri="{FF2B5EF4-FFF2-40B4-BE49-F238E27FC236}">
                <a16:creationId xmlns:a16="http://schemas.microsoft.com/office/drawing/2014/main" id="{3E33E0F6-3701-4262-81C7-C7051954C8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7879E1-42AE-49CF-99BC-54A3A4CE17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6D03CE-31F0-4CD0-9135-E5522933F9B8}" type="slidenum">
              <a:rPr lang="en-US" smtClean="0"/>
              <a:t>‹#›</a:t>
            </a:fld>
            <a:endParaRPr lang="en-US"/>
          </a:p>
        </p:txBody>
      </p:sp>
    </p:spTree>
    <p:extLst>
      <p:ext uri="{BB962C8B-B14F-4D97-AF65-F5344CB8AC3E}">
        <p14:creationId xmlns:p14="http://schemas.microsoft.com/office/powerpoint/2010/main" val="2952143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galvestonhistory.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3FDD0-8859-4D03-86E7-FC37D0BFC38C}"/>
              </a:ext>
            </a:extLst>
          </p:cNvPr>
          <p:cNvSpPr>
            <a:spLocks noGrp="1"/>
          </p:cNvSpPr>
          <p:nvPr>
            <p:ph type="ctrTitle"/>
          </p:nvPr>
        </p:nvSpPr>
        <p:spPr/>
        <p:txBody>
          <a:bodyPr/>
          <a:lstStyle/>
          <a:p>
            <a:r>
              <a:rPr lang="en-US" dirty="0"/>
              <a:t>The Victorian Internet</a:t>
            </a:r>
          </a:p>
        </p:txBody>
      </p:sp>
      <p:sp>
        <p:nvSpPr>
          <p:cNvPr id="3" name="Subtitle 2">
            <a:extLst>
              <a:ext uri="{FF2B5EF4-FFF2-40B4-BE49-F238E27FC236}">
                <a16:creationId xmlns:a16="http://schemas.microsoft.com/office/drawing/2014/main" id="{351B49D8-BE42-49EA-AFBD-1950D315E16F}"/>
              </a:ext>
            </a:extLst>
          </p:cNvPr>
          <p:cNvSpPr>
            <a:spLocks noGrp="1"/>
          </p:cNvSpPr>
          <p:nvPr>
            <p:ph type="subTitle" idx="1"/>
          </p:nvPr>
        </p:nvSpPr>
        <p:spPr/>
        <p:txBody>
          <a:bodyPr/>
          <a:lstStyle/>
          <a:p>
            <a:r>
              <a:rPr lang="en-US" dirty="0"/>
              <a:t>Yes, Steampunk, there was such a thing!</a:t>
            </a:r>
          </a:p>
          <a:p>
            <a:r>
              <a:rPr lang="en-US" dirty="0"/>
              <a:t>Dom Mazoch N5TCB</a:t>
            </a:r>
          </a:p>
          <a:p>
            <a:r>
              <a:rPr lang="en-US" dirty="0"/>
              <a:t>January 2020</a:t>
            </a:r>
          </a:p>
        </p:txBody>
      </p:sp>
    </p:spTree>
    <p:extLst>
      <p:ext uri="{BB962C8B-B14F-4D97-AF65-F5344CB8AC3E}">
        <p14:creationId xmlns:p14="http://schemas.microsoft.com/office/powerpoint/2010/main" val="232392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5D6BD-DD92-40BC-BCFE-E9B698447039}"/>
              </a:ext>
            </a:extLst>
          </p:cNvPr>
          <p:cNvSpPr>
            <a:spLocks noGrp="1"/>
          </p:cNvSpPr>
          <p:nvPr>
            <p:ph type="title"/>
          </p:nvPr>
        </p:nvSpPr>
        <p:spPr/>
        <p:txBody>
          <a:bodyPr/>
          <a:lstStyle/>
          <a:p>
            <a:r>
              <a:rPr lang="en-US" dirty="0"/>
              <a:t>DOTS</a:t>
            </a:r>
          </a:p>
        </p:txBody>
      </p:sp>
      <p:sp>
        <p:nvSpPr>
          <p:cNvPr id="3" name="Content Placeholder 2">
            <a:extLst>
              <a:ext uri="{FF2B5EF4-FFF2-40B4-BE49-F238E27FC236}">
                <a16:creationId xmlns:a16="http://schemas.microsoft.com/office/drawing/2014/main" id="{55B92FBA-BD60-45AB-B336-895DB6888C56}"/>
              </a:ext>
            </a:extLst>
          </p:cNvPr>
          <p:cNvSpPr>
            <a:spLocks noGrp="1"/>
          </p:cNvSpPr>
          <p:nvPr>
            <p:ph idx="1"/>
          </p:nvPr>
        </p:nvSpPr>
        <p:spPr/>
        <p:txBody>
          <a:bodyPr/>
          <a:lstStyle/>
          <a:p>
            <a:r>
              <a:rPr lang="en-US" dirty="0"/>
              <a:t>Many financial organizations had buildings or offices along Ave B.  So the street got the name it is known today:  The Strand.</a:t>
            </a:r>
          </a:p>
          <a:p>
            <a:r>
              <a:rPr lang="en-US" dirty="0"/>
              <a:t>About 46 years ago, this historical area of Galveston was basically a shell.  It was about to be torn down.</a:t>
            </a:r>
          </a:p>
          <a:p>
            <a:r>
              <a:rPr lang="en-US" dirty="0"/>
              <a:t>GHF came to the rescue. It began to have fundraising and awareness events along The Strand the first weekend of December.  This started the beginnings of DOTS.</a:t>
            </a:r>
          </a:p>
          <a:p>
            <a:r>
              <a:rPr lang="en-US" dirty="0"/>
              <a:t>They also got some ideas from a like festival in the SFO Bay Area.</a:t>
            </a:r>
          </a:p>
        </p:txBody>
      </p:sp>
    </p:spTree>
    <p:extLst>
      <p:ext uri="{BB962C8B-B14F-4D97-AF65-F5344CB8AC3E}">
        <p14:creationId xmlns:p14="http://schemas.microsoft.com/office/powerpoint/2010/main" val="3423290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E0147-2BB2-473B-9AF0-C82F82BB96FE}"/>
              </a:ext>
            </a:extLst>
          </p:cNvPr>
          <p:cNvSpPr>
            <a:spLocks noGrp="1"/>
          </p:cNvSpPr>
          <p:nvPr>
            <p:ph type="title"/>
          </p:nvPr>
        </p:nvSpPr>
        <p:spPr/>
        <p:txBody>
          <a:bodyPr/>
          <a:lstStyle/>
          <a:p>
            <a:r>
              <a:rPr lang="en-US" dirty="0"/>
              <a:t>DOTS</a:t>
            </a:r>
          </a:p>
        </p:txBody>
      </p:sp>
      <p:sp>
        <p:nvSpPr>
          <p:cNvPr id="3" name="Content Placeholder 2">
            <a:extLst>
              <a:ext uri="{FF2B5EF4-FFF2-40B4-BE49-F238E27FC236}">
                <a16:creationId xmlns:a16="http://schemas.microsoft.com/office/drawing/2014/main" id="{DAC7C7F4-ED05-44DF-90AD-608B12303F70}"/>
              </a:ext>
            </a:extLst>
          </p:cNvPr>
          <p:cNvSpPr>
            <a:spLocks noGrp="1"/>
          </p:cNvSpPr>
          <p:nvPr>
            <p:ph idx="1"/>
          </p:nvPr>
        </p:nvSpPr>
        <p:spPr/>
        <p:txBody>
          <a:bodyPr/>
          <a:lstStyle/>
          <a:p>
            <a:r>
              <a:rPr lang="en-US" dirty="0"/>
              <a:t>I as a member, have always felt there should be more period demo events, and suggested to staff as much.</a:t>
            </a:r>
          </a:p>
          <a:p>
            <a:r>
              <a:rPr lang="en-US" dirty="0"/>
              <a:t>But I was tied down until this year…….</a:t>
            </a:r>
          </a:p>
          <a:p>
            <a:endParaRPr lang="en-US" dirty="0"/>
          </a:p>
          <a:p>
            <a:r>
              <a:rPr lang="en-US" dirty="0"/>
              <a:t>The three things which influenced tech advancement in the Dickens  period was the increase use of iron, steam power, and telegraphy.</a:t>
            </a:r>
          </a:p>
        </p:txBody>
      </p:sp>
    </p:spTree>
    <p:extLst>
      <p:ext uri="{BB962C8B-B14F-4D97-AF65-F5344CB8AC3E}">
        <p14:creationId xmlns:p14="http://schemas.microsoft.com/office/powerpoint/2010/main" val="1962970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DC8CE-17F0-46C8-9588-87D41F9173CA}"/>
              </a:ext>
            </a:extLst>
          </p:cNvPr>
          <p:cNvSpPr>
            <a:spLocks noGrp="1"/>
          </p:cNvSpPr>
          <p:nvPr>
            <p:ph type="title"/>
          </p:nvPr>
        </p:nvSpPr>
        <p:spPr/>
        <p:txBody>
          <a:bodyPr/>
          <a:lstStyle/>
          <a:p>
            <a:r>
              <a:rPr lang="en-US" dirty="0"/>
              <a:t>OFARC</a:t>
            </a:r>
          </a:p>
        </p:txBody>
      </p:sp>
      <p:sp>
        <p:nvSpPr>
          <p:cNvPr id="3" name="Content Placeholder 2">
            <a:extLst>
              <a:ext uri="{FF2B5EF4-FFF2-40B4-BE49-F238E27FC236}">
                <a16:creationId xmlns:a16="http://schemas.microsoft.com/office/drawing/2014/main" id="{AA99FB64-F7DB-4394-B5B7-24304821BD6D}"/>
              </a:ext>
            </a:extLst>
          </p:cNvPr>
          <p:cNvSpPr>
            <a:spLocks noGrp="1"/>
          </p:cNvSpPr>
          <p:nvPr>
            <p:ph idx="1"/>
          </p:nvPr>
        </p:nvSpPr>
        <p:spPr/>
        <p:txBody>
          <a:bodyPr>
            <a:normAutofit lnSpcReduction="10000"/>
          </a:bodyPr>
          <a:lstStyle/>
          <a:p>
            <a:r>
              <a:rPr lang="en-US" dirty="0"/>
              <a:t>Meanwhile, back north on the always under construction Gulf Freeway…..*</a:t>
            </a:r>
          </a:p>
          <a:p>
            <a:r>
              <a:rPr lang="en-US" dirty="0"/>
              <a:t>OFARC has had and is building upon getting the word out about Amateur Radio via Scouting and with the Houston Museum of Natural Science Sugarland.</a:t>
            </a:r>
          </a:p>
          <a:p>
            <a:r>
              <a:rPr lang="en-US" dirty="0"/>
              <a:t>I suggested at the August 2019 meeting that the club offer a short 8 hour WIRED CW demo on the Saturday of the 2019 DOTS.</a:t>
            </a:r>
          </a:p>
          <a:p>
            <a:r>
              <a:rPr lang="en-US" dirty="0"/>
              <a:t>Note WIRED.  DOTS “period” is 1812 to 1870, the years of Charles Dickens life. Radio is not in this time frame.</a:t>
            </a:r>
          </a:p>
          <a:p>
            <a:r>
              <a:rPr lang="en-US" dirty="0"/>
              <a:t>(*)Construction dates:  1947-……..?</a:t>
            </a:r>
          </a:p>
        </p:txBody>
      </p:sp>
    </p:spTree>
    <p:extLst>
      <p:ext uri="{BB962C8B-B14F-4D97-AF65-F5344CB8AC3E}">
        <p14:creationId xmlns:p14="http://schemas.microsoft.com/office/powerpoint/2010/main" val="3492916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EF249-A2D4-4B54-91F3-AF4172359D96}"/>
              </a:ext>
            </a:extLst>
          </p:cNvPr>
          <p:cNvSpPr>
            <a:spLocks noGrp="1"/>
          </p:cNvSpPr>
          <p:nvPr>
            <p:ph type="title"/>
          </p:nvPr>
        </p:nvSpPr>
        <p:spPr/>
        <p:txBody>
          <a:bodyPr/>
          <a:lstStyle/>
          <a:p>
            <a:r>
              <a:rPr lang="en-US" dirty="0"/>
              <a:t>OFARC</a:t>
            </a:r>
          </a:p>
        </p:txBody>
      </p:sp>
      <p:sp>
        <p:nvSpPr>
          <p:cNvPr id="3" name="Content Placeholder 2">
            <a:extLst>
              <a:ext uri="{FF2B5EF4-FFF2-40B4-BE49-F238E27FC236}">
                <a16:creationId xmlns:a16="http://schemas.microsoft.com/office/drawing/2014/main" id="{0AE1B8F3-3071-4451-9C2C-DE91EE9A5E07}"/>
              </a:ext>
            </a:extLst>
          </p:cNvPr>
          <p:cNvSpPr>
            <a:spLocks noGrp="1"/>
          </p:cNvSpPr>
          <p:nvPr>
            <p:ph idx="1"/>
          </p:nvPr>
        </p:nvSpPr>
        <p:spPr/>
        <p:txBody>
          <a:bodyPr/>
          <a:lstStyle/>
          <a:p>
            <a:r>
              <a:rPr lang="en-US" dirty="0"/>
              <a:t>I did some research, and except for some hams getting together to put N5E, the ELISSA on the air for Museum </a:t>
            </a:r>
            <a:r>
              <a:rPr lang="en-US"/>
              <a:t>Ships Weekend(MSWE), </a:t>
            </a:r>
            <a:r>
              <a:rPr lang="en-US" dirty="0"/>
              <a:t>there has been no ham contact between any formal Ham group and GHF.</a:t>
            </a:r>
          </a:p>
          <a:p>
            <a:r>
              <a:rPr lang="en-US" dirty="0"/>
              <a:t>My concept was to take some CW </a:t>
            </a:r>
            <a:r>
              <a:rPr lang="en-US" dirty="0" err="1"/>
              <a:t>keyers</a:t>
            </a:r>
            <a:r>
              <a:rPr lang="en-US" dirty="0"/>
              <a:t> and flashlight semaphores, give out some CW cheat sheets, let the people try their fist.</a:t>
            </a:r>
          </a:p>
          <a:p>
            <a:r>
              <a:rPr lang="en-US" dirty="0"/>
              <a:t>This was to be a history of STEM demo, not a ham demo.  No radios except for </a:t>
            </a:r>
            <a:r>
              <a:rPr lang="en-US" dirty="0" err="1"/>
              <a:t>handies</a:t>
            </a:r>
            <a:r>
              <a:rPr lang="en-US" dirty="0"/>
              <a:t> and cells to promote communications to those who were coming.</a:t>
            </a:r>
          </a:p>
        </p:txBody>
      </p:sp>
    </p:spTree>
    <p:extLst>
      <p:ext uri="{BB962C8B-B14F-4D97-AF65-F5344CB8AC3E}">
        <p14:creationId xmlns:p14="http://schemas.microsoft.com/office/powerpoint/2010/main" val="2133032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DDBB0-6AD1-4053-BE9C-48771AE43239}"/>
              </a:ext>
            </a:extLst>
          </p:cNvPr>
          <p:cNvSpPr>
            <a:spLocks noGrp="1"/>
          </p:cNvSpPr>
          <p:nvPr>
            <p:ph type="title"/>
          </p:nvPr>
        </p:nvSpPr>
        <p:spPr/>
        <p:txBody>
          <a:bodyPr/>
          <a:lstStyle/>
          <a:p>
            <a:r>
              <a:rPr lang="en-US" dirty="0"/>
              <a:t>OFARC</a:t>
            </a:r>
          </a:p>
        </p:txBody>
      </p:sp>
      <p:sp>
        <p:nvSpPr>
          <p:cNvPr id="3" name="Content Placeholder 2">
            <a:extLst>
              <a:ext uri="{FF2B5EF4-FFF2-40B4-BE49-F238E27FC236}">
                <a16:creationId xmlns:a16="http://schemas.microsoft.com/office/drawing/2014/main" id="{AC032260-ACCC-47DE-86BF-3902E0E7518E}"/>
              </a:ext>
            </a:extLst>
          </p:cNvPr>
          <p:cNvSpPr>
            <a:spLocks noGrp="1"/>
          </p:cNvSpPr>
          <p:nvPr>
            <p:ph idx="1"/>
          </p:nvPr>
        </p:nvSpPr>
        <p:spPr/>
        <p:txBody>
          <a:bodyPr/>
          <a:lstStyle/>
          <a:p>
            <a:r>
              <a:rPr lang="en-US" dirty="0"/>
              <a:t>The concept was to have Ralph, KE5HDF ,come with his equipment, and N5TCB work the paperwork with GHF.</a:t>
            </a:r>
          </a:p>
          <a:p>
            <a:r>
              <a:rPr lang="en-US" dirty="0"/>
              <a:t>OFARC approved the project and told me to do what was needed to get GHF approval.</a:t>
            </a:r>
          </a:p>
          <a:p>
            <a:r>
              <a:rPr lang="en-US" dirty="0"/>
              <a:t>Timing was tight.  Had to get things to the GHF offices by September 17.</a:t>
            </a:r>
          </a:p>
          <a:p>
            <a:r>
              <a:rPr lang="en-US" dirty="0"/>
              <a:t>The principle of this “first contact” was to “</a:t>
            </a:r>
            <a:r>
              <a:rPr lang="en-US" dirty="0" err="1"/>
              <a:t>underpromise</a:t>
            </a:r>
            <a:r>
              <a:rPr lang="en-US" dirty="0"/>
              <a:t> but overproduce”.  Test the waters slowly and see what happens.</a:t>
            </a:r>
          </a:p>
          <a:p>
            <a:pPr marL="0" indent="0">
              <a:buNone/>
            </a:pPr>
            <a:endParaRPr lang="en-US" dirty="0"/>
          </a:p>
        </p:txBody>
      </p:sp>
    </p:spTree>
    <p:extLst>
      <p:ext uri="{BB962C8B-B14F-4D97-AF65-F5344CB8AC3E}">
        <p14:creationId xmlns:p14="http://schemas.microsoft.com/office/powerpoint/2010/main" val="3376160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71529-16FC-47A4-818B-617DB9B57031}"/>
              </a:ext>
            </a:extLst>
          </p:cNvPr>
          <p:cNvSpPr>
            <a:spLocks noGrp="1"/>
          </p:cNvSpPr>
          <p:nvPr>
            <p:ph type="title"/>
          </p:nvPr>
        </p:nvSpPr>
        <p:spPr/>
        <p:txBody>
          <a:bodyPr/>
          <a:lstStyle/>
          <a:p>
            <a:r>
              <a:rPr lang="en-US" dirty="0"/>
              <a:t>Manure happens!</a:t>
            </a:r>
          </a:p>
        </p:txBody>
      </p:sp>
      <p:sp>
        <p:nvSpPr>
          <p:cNvPr id="3" name="Content Placeholder 2">
            <a:extLst>
              <a:ext uri="{FF2B5EF4-FFF2-40B4-BE49-F238E27FC236}">
                <a16:creationId xmlns:a16="http://schemas.microsoft.com/office/drawing/2014/main" id="{F8EAA056-6180-4CD4-8C75-4393EE5F50E2}"/>
              </a:ext>
            </a:extLst>
          </p:cNvPr>
          <p:cNvSpPr>
            <a:spLocks noGrp="1"/>
          </p:cNvSpPr>
          <p:nvPr>
            <p:ph idx="1"/>
          </p:nvPr>
        </p:nvSpPr>
        <p:spPr/>
        <p:txBody>
          <a:bodyPr/>
          <a:lstStyle/>
          <a:p>
            <a:r>
              <a:rPr lang="en-US" dirty="0"/>
              <a:t>As the event came close, some issues came up.</a:t>
            </a:r>
          </a:p>
          <a:p>
            <a:r>
              <a:rPr lang="en-US" dirty="0"/>
              <a:t>Ralph had some medical issues and had to bow out.</a:t>
            </a:r>
          </a:p>
          <a:p>
            <a:r>
              <a:rPr lang="en-US" dirty="0"/>
              <a:t>So Dom had to get the stuff from his house near BW8 and I-69S</a:t>
            </a:r>
          </a:p>
          <a:p>
            <a:r>
              <a:rPr lang="en-US" dirty="0"/>
              <a:t>In the days before the event, the person in charge of the booths got changed.  The OFARC paperwork was lost.  But the new person in charge, Jami Durham, saved the project.  We have known each other for a long time within GHF.  I showed her the </a:t>
            </a:r>
            <a:r>
              <a:rPr lang="en-US" dirty="0" err="1"/>
              <a:t>keyers</a:t>
            </a:r>
            <a:r>
              <a:rPr lang="en-US" dirty="0"/>
              <a:t> and other items, and told here what we wanted to do. She asked if we needed anything, and I said: No we are self contained.  We were still good to go.</a:t>
            </a:r>
          </a:p>
        </p:txBody>
      </p:sp>
    </p:spTree>
    <p:extLst>
      <p:ext uri="{BB962C8B-B14F-4D97-AF65-F5344CB8AC3E}">
        <p14:creationId xmlns:p14="http://schemas.microsoft.com/office/powerpoint/2010/main" val="2758569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27749-17C2-4FFC-AA9F-AE9C355D0E01}"/>
              </a:ext>
            </a:extLst>
          </p:cNvPr>
          <p:cNvSpPr>
            <a:spLocks noGrp="1"/>
          </p:cNvSpPr>
          <p:nvPr>
            <p:ph type="title"/>
          </p:nvPr>
        </p:nvSpPr>
        <p:spPr/>
        <p:txBody>
          <a:bodyPr/>
          <a:lstStyle/>
          <a:p>
            <a:r>
              <a:rPr lang="en-US" dirty="0"/>
              <a:t>Place in DOTS</a:t>
            </a:r>
          </a:p>
        </p:txBody>
      </p:sp>
      <p:sp>
        <p:nvSpPr>
          <p:cNvPr id="3" name="Content Placeholder 2">
            <a:extLst>
              <a:ext uri="{FF2B5EF4-FFF2-40B4-BE49-F238E27FC236}">
                <a16:creationId xmlns:a16="http://schemas.microsoft.com/office/drawing/2014/main" id="{BA445C6E-25A5-4DD1-8046-7F25CECCDE70}"/>
              </a:ext>
            </a:extLst>
          </p:cNvPr>
          <p:cNvSpPr>
            <a:spLocks noGrp="1"/>
          </p:cNvSpPr>
          <p:nvPr>
            <p:ph idx="1"/>
          </p:nvPr>
        </p:nvSpPr>
        <p:spPr/>
        <p:txBody>
          <a:bodyPr/>
          <a:lstStyle/>
          <a:p>
            <a:r>
              <a:rPr lang="en-US" dirty="0"/>
              <a:t>In the past few years there has been a place for children’s period events, and children played with period toys.  There was also a live blacksmith demo.</a:t>
            </a:r>
          </a:p>
          <a:p>
            <a:r>
              <a:rPr lang="en-US" dirty="0"/>
              <a:t>This last year, they had placed the smiths, and those who had hand maid items in a location called Craftsman Skills Row.  We were placed there.</a:t>
            </a:r>
          </a:p>
          <a:p>
            <a:r>
              <a:rPr lang="en-US" dirty="0"/>
              <a:t>I set up, with basic table, </a:t>
            </a:r>
            <a:r>
              <a:rPr lang="en-US" dirty="0" err="1"/>
              <a:t>keyers</a:t>
            </a:r>
            <a:r>
              <a:rPr lang="en-US" dirty="0"/>
              <a:t>, cheat sheets, and a poster.  Berry, KG5IRR came and stayed the whole day.  What happened surprised me…….</a:t>
            </a:r>
          </a:p>
        </p:txBody>
      </p:sp>
    </p:spTree>
    <p:extLst>
      <p:ext uri="{BB962C8B-B14F-4D97-AF65-F5344CB8AC3E}">
        <p14:creationId xmlns:p14="http://schemas.microsoft.com/office/powerpoint/2010/main" val="2692902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97791-888B-42D0-B886-BB31CD56A45E}"/>
              </a:ext>
            </a:extLst>
          </p:cNvPr>
          <p:cNvSpPr>
            <a:spLocks noGrp="1"/>
          </p:cNvSpPr>
          <p:nvPr>
            <p:ph type="title"/>
          </p:nvPr>
        </p:nvSpPr>
        <p:spPr/>
        <p:txBody>
          <a:bodyPr/>
          <a:lstStyle/>
          <a:p>
            <a:r>
              <a:rPr lang="en-US" dirty="0"/>
              <a:t>What dialect?</a:t>
            </a:r>
          </a:p>
        </p:txBody>
      </p:sp>
      <p:sp>
        <p:nvSpPr>
          <p:cNvPr id="3" name="Content Placeholder 2">
            <a:extLst>
              <a:ext uri="{FF2B5EF4-FFF2-40B4-BE49-F238E27FC236}">
                <a16:creationId xmlns:a16="http://schemas.microsoft.com/office/drawing/2014/main" id="{29ACE629-D5E4-4B89-9AEA-0A615268A5EE}"/>
              </a:ext>
            </a:extLst>
          </p:cNvPr>
          <p:cNvSpPr>
            <a:spLocks noGrp="1"/>
          </p:cNvSpPr>
          <p:nvPr>
            <p:ph idx="1"/>
          </p:nvPr>
        </p:nvSpPr>
        <p:spPr/>
        <p:txBody>
          <a:bodyPr/>
          <a:lstStyle/>
          <a:p>
            <a:r>
              <a:rPr lang="en-US" dirty="0"/>
              <a:t>OK, what are the two dialects of Morse?</a:t>
            </a:r>
          </a:p>
          <a:p>
            <a:r>
              <a:rPr lang="en-US" dirty="0"/>
              <a:t>We kept the International version, the one we use today .</a:t>
            </a:r>
          </a:p>
        </p:txBody>
      </p:sp>
    </p:spTree>
    <p:extLst>
      <p:ext uri="{BB962C8B-B14F-4D97-AF65-F5344CB8AC3E}">
        <p14:creationId xmlns:p14="http://schemas.microsoft.com/office/powerpoint/2010/main" val="1014005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449E-0D13-4BE5-B671-A831AEDF8713}"/>
              </a:ext>
            </a:extLst>
          </p:cNvPr>
          <p:cNvSpPr>
            <a:spLocks noGrp="1"/>
          </p:cNvSpPr>
          <p:nvPr>
            <p:ph type="title"/>
          </p:nvPr>
        </p:nvSpPr>
        <p:spPr/>
        <p:txBody>
          <a:bodyPr/>
          <a:lstStyle/>
          <a:p>
            <a:r>
              <a:rPr lang="en-US" dirty="0"/>
              <a:t>... --- …  … --- … … --- … … --- … … --- … … --- …</a:t>
            </a:r>
          </a:p>
        </p:txBody>
      </p:sp>
      <p:sp>
        <p:nvSpPr>
          <p:cNvPr id="3" name="Content Placeholder 2">
            <a:extLst>
              <a:ext uri="{FF2B5EF4-FFF2-40B4-BE49-F238E27FC236}">
                <a16:creationId xmlns:a16="http://schemas.microsoft.com/office/drawing/2014/main" id="{FC322F17-B6AD-4DD9-9392-0A436935171C}"/>
              </a:ext>
            </a:extLst>
          </p:cNvPr>
          <p:cNvSpPr>
            <a:spLocks noGrp="1"/>
          </p:cNvSpPr>
          <p:nvPr>
            <p:ph idx="1"/>
          </p:nvPr>
        </p:nvSpPr>
        <p:spPr/>
        <p:txBody>
          <a:bodyPr/>
          <a:lstStyle/>
          <a:p>
            <a:r>
              <a:rPr lang="en-US" dirty="0"/>
              <a:t>My CW is non-existent. But I knew SOS.  Started to key, and many adults knew that from the code.  They slowed down or stopped.  They came by and asked if we needed assistance?  These were ADULTS.  They said they learned it for work, Scouts or Camp Fire Girls.  Some asked if CW was still needed to be a ham?  </a:t>
            </a:r>
          </a:p>
          <a:p>
            <a:r>
              <a:rPr lang="en-US" dirty="0"/>
              <a:t>The idea behind the booth was not to promote directly ham radio.  But if a person asked, we agreed to give that info.  We said CW was still a mode to communicate, but one does not need it to pass the ham examinations.</a:t>
            </a:r>
          </a:p>
          <a:p>
            <a:endParaRPr lang="en-US" dirty="0"/>
          </a:p>
        </p:txBody>
      </p:sp>
    </p:spTree>
    <p:extLst>
      <p:ext uri="{BB962C8B-B14F-4D97-AF65-F5344CB8AC3E}">
        <p14:creationId xmlns:p14="http://schemas.microsoft.com/office/powerpoint/2010/main" val="1246188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D700E-9F1D-4672-A4DF-78308971E63D}"/>
              </a:ext>
            </a:extLst>
          </p:cNvPr>
          <p:cNvSpPr>
            <a:spLocks noGrp="1"/>
          </p:cNvSpPr>
          <p:nvPr>
            <p:ph type="title"/>
          </p:nvPr>
        </p:nvSpPr>
        <p:spPr/>
        <p:txBody>
          <a:bodyPr/>
          <a:lstStyle/>
          <a:p>
            <a:r>
              <a:rPr lang="en-US" dirty="0"/>
              <a:t>The Demo</a:t>
            </a:r>
          </a:p>
        </p:txBody>
      </p:sp>
      <p:sp>
        <p:nvSpPr>
          <p:cNvPr id="3" name="Content Placeholder 2">
            <a:extLst>
              <a:ext uri="{FF2B5EF4-FFF2-40B4-BE49-F238E27FC236}">
                <a16:creationId xmlns:a16="http://schemas.microsoft.com/office/drawing/2014/main" id="{9F9ECF85-4B29-4751-B919-0893A0328223}"/>
              </a:ext>
            </a:extLst>
          </p:cNvPr>
          <p:cNvSpPr>
            <a:spLocks noGrp="1"/>
          </p:cNvSpPr>
          <p:nvPr>
            <p:ph idx="1"/>
          </p:nvPr>
        </p:nvSpPr>
        <p:spPr/>
        <p:txBody>
          <a:bodyPr/>
          <a:lstStyle/>
          <a:p>
            <a:r>
              <a:rPr lang="en-US" dirty="0"/>
              <a:t>We also were telling people to learn SOS in CW in case of an emergency.  Some people were found in the 911 disaster because they pounded SOS on pipes or concrete.  Flashlights and headlights can be used as semaphores.</a:t>
            </a:r>
          </a:p>
          <a:p>
            <a:r>
              <a:rPr lang="en-US" dirty="0"/>
              <a:t>We also had children come up and try.  We gave them a cheat sheet and try to spell out their first name.</a:t>
            </a:r>
          </a:p>
          <a:p>
            <a:r>
              <a:rPr lang="en-US" dirty="0"/>
              <a:t>We estimated we reached out to about 100-200 people.</a:t>
            </a:r>
          </a:p>
          <a:p>
            <a:r>
              <a:rPr lang="en-US" dirty="0"/>
              <a:t>One of the BOD members from BVARC stopped by.  He welcomed us to operate at Seawolf Park for MSWE.</a:t>
            </a:r>
          </a:p>
        </p:txBody>
      </p:sp>
    </p:spTree>
    <p:extLst>
      <p:ext uri="{BB962C8B-B14F-4D97-AF65-F5344CB8AC3E}">
        <p14:creationId xmlns:p14="http://schemas.microsoft.com/office/powerpoint/2010/main" val="1882942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AB4AA-2FFE-4EE6-93F0-9A21F878B63A}"/>
              </a:ext>
            </a:extLst>
          </p:cNvPr>
          <p:cNvSpPr>
            <a:spLocks noGrp="1"/>
          </p:cNvSpPr>
          <p:nvPr>
            <p:ph type="title"/>
          </p:nvPr>
        </p:nvSpPr>
        <p:spPr/>
        <p:txBody>
          <a:bodyPr/>
          <a:lstStyle/>
          <a:p>
            <a:r>
              <a:rPr lang="en-US" dirty="0"/>
              <a:t>Once upon a time, before Al Gore….</a:t>
            </a:r>
          </a:p>
        </p:txBody>
      </p:sp>
      <p:pic>
        <p:nvPicPr>
          <p:cNvPr id="5" name="Content Placeholder 4">
            <a:extLst>
              <a:ext uri="{FF2B5EF4-FFF2-40B4-BE49-F238E27FC236}">
                <a16:creationId xmlns:a16="http://schemas.microsoft.com/office/drawing/2014/main" id="{267DCD13-572F-4B9B-984C-014D2142171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5108" y="1825625"/>
            <a:ext cx="5801784" cy="4351338"/>
          </a:xfrm>
        </p:spPr>
      </p:pic>
    </p:spTree>
    <p:extLst>
      <p:ext uri="{BB962C8B-B14F-4D97-AF65-F5344CB8AC3E}">
        <p14:creationId xmlns:p14="http://schemas.microsoft.com/office/powerpoint/2010/main" val="3567194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EDEFB-3BFC-4D40-A69F-3307F2EC525D}"/>
              </a:ext>
            </a:extLst>
          </p:cNvPr>
          <p:cNvSpPr>
            <a:spLocks noGrp="1"/>
          </p:cNvSpPr>
          <p:nvPr>
            <p:ph type="title"/>
          </p:nvPr>
        </p:nvSpPr>
        <p:spPr/>
        <p:txBody>
          <a:bodyPr/>
          <a:lstStyle/>
          <a:p>
            <a:r>
              <a:rPr lang="en-US" dirty="0"/>
              <a:t> The Demo</a:t>
            </a:r>
          </a:p>
        </p:txBody>
      </p:sp>
      <p:sp>
        <p:nvSpPr>
          <p:cNvPr id="3" name="Content Placeholder 2">
            <a:extLst>
              <a:ext uri="{FF2B5EF4-FFF2-40B4-BE49-F238E27FC236}">
                <a16:creationId xmlns:a16="http://schemas.microsoft.com/office/drawing/2014/main" id="{29B03F51-8AA9-4005-B1A8-52B343FFE085}"/>
              </a:ext>
            </a:extLst>
          </p:cNvPr>
          <p:cNvSpPr>
            <a:spLocks noGrp="1"/>
          </p:cNvSpPr>
          <p:nvPr>
            <p:ph idx="1"/>
          </p:nvPr>
        </p:nvSpPr>
        <p:spPr/>
        <p:txBody>
          <a:bodyPr/>
          <a:lstStyle/>
          <a:p>
            <a:r>
              <a:rPr lang="en-US" dirty="0"/>
              <a:t>We operated the booth from 11 AM to 5PM.  It took about an hour to shut down.  I told Jami that we have secured,</a:t>
            </a:r>
          </a:p>
          <a:p>
            <a:r>
              <a:rPr lang="en-US" dirty="0"/>
              <a:t>She told us she like the fact we were engaging the guests!</a:t>
            </a:r>
          </a:p>
          <a:p>
            <a:r>
              <a:rPr lang="en-US" dirty="0"/>
              <a:t>I think OFARC has its foot in the door</a:t>
            </a:r>
          </a:p>
        </p:txBody>
      </p:sp>
    </p:spTree>
    <p:extLst>
      <p:ext uri="{BB962C8B-B14F-4D97-AF65-F5344CB8AC3E}">
        <p14:creationId xmlns:p14="http://schemas.microsoft.com/office/powerpoint/2010/main" val="1783327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7573D-5E96-4015-A4C5-1F7F442DC928}"/>
              </a:ext>
            </a:extLst>
          </p:cNvPr>
          <p:cNvSpPr>
            <a:spLocks noGrp="1"/>
          </p:cNvSpPr>
          <p:nvPr>
            <p:ph type="title"/>
          </p:nvPr>
        </p:nvSpPr>
        <p:spPr/>
        <p:txBody>
          <a:bodyPr/>
          <a:lstStyle/>
          <a:p>
            <a:r>
              <a:rPr lang="en-US" dirty="0"/>
              <a:t>Next Year</a:t>
            </a:r>
          </a:p>
        </p:txBody>
      </p:sp>
      <p:sp>
        <p:nvSpPr>
          <p:cNvPr id="3" name="Content Placeholder 2">
            <a:extLst>
              <a:ext uri="{FF2B5EF4-FFF2-40B4-BE49-F238E27FC236}">
                <a16:creationId xmlns:a16="http://schemas.microsoft.com/office/drawing/2014/main" id="{38A02541-90F2-4153-9E79-721481DE67B5}"/>
              </a:ext>
            </a:extLst>
          </p:cNvPr>
          <p:cNvSpPr>
            <a:spLocks noGrp="1"/>
          </p:cNvSpPr>
          <p:nvPr>
            <p:ph idx="1"/>
          </p:nvPr>
        </p:nvSpPr>
        <p:spPr/>
        <p:txBody>
          <a:bodyPr/>
          <a:lstStyle/>
          <a:p>
            <a:r>
              <a:rPr lang="en-US" dirty="0"/>
              <a:t>NB:  Some of the following is based on the 2019 DOTS rules.  These could change.</a:t>
            </a:r>
          </a:p>
          <a:p>
            <a:r>
              <a:rPr lang="en-US" dirty="0"/>
              <a:t>The 2019 booth was last minute, with roadblocks listed.</a:t>
            </a:r>
          </a:p>
          <a:p>
            <a:r>
              <a:rPr lang="en-US" dirty="0"/>
              <a:t>We did not bring any ham info with us.  By 2019 rules we could.  But with the event being so far south of the “usual” OFARC “territory”, we did not want on step on any toes of any other club.  (Area inside BW8 west of IH45N and TX288S)</a:t>
            </a:r>
          </a:p>
          <a:p>
            <a:r>
              <a:rPr lang="en-US" dirty="0"/>
              <a:t>If we had more people, and the club banner, we could be part of the Queen’s Parade abound 3 PM local.</a:t>
            </a:r>
          </a:p>
        </p:txBody>
      </p:sp>
    </p:spTree>
    <p:extLst>
      <p:ext uri="{BB962C8B-B14F-4D97-AF65-F5344CB8AC3E}">
        <p14:creationId xmlns:p14="http://schemas.microsoft.com/office/powerpoint/2010/main" val="1024488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A589F-C9B4-4761-8D29-5B9AD97CBF57}"/>
              </a:ext>
            </a:extLst>
          </p:cNvPr>
          <p:cNvSpPr>
            <a:spLocks noGrp="1"/>
          </p:cNvSpPr>
          <p:nvPr>
            <p:ph type="title"/>
          </p:nvPr>
        </p:nvSpPr>
        <p:spPr/>
        <p:txBody>
          <a:bodyPr/>
          <a:lstStyle/>
          <a:p>
            <a:r>
              <a:rPr lang="en-US" dirty="0"/>
              <a:t>Next Year</a:t>
            </a:r>
          </a:p>
        </p:txBody>
      </p:sp>
      <p:sp>
        <p:nvSpPr>
          <p:cNvPr id="3" name="Content Placeholder 2">
            <a:extLst>
              <a:ext uri="{FF2B5EF4-FFF2-40B4-BE49-F238E27FC236}">
                <a16:creationId xmlns:a16="http://schemas.microsoft.com/office/drawing/2014/main" id="{241D8973-26B7-4CAA-A008-8D8F4BA626E8}"/>
              </a:ext>
            </a:extLst>
          </p:cNvPr>
          <p:cNvSpPr>
            <a:spLocks noGrp="1"/>
          </p:cNvSpPr>
          <p:nvPr>
            <p:ph idx="1"/>
          </p:nvPr>
        </p:nvSpPr>
        <p:spPr/>
        <p:txBody>
          <a:bodyPr/>
          <a:lstStyle/>
          <a:p>
            <a:r>
              <a:rPr lang="en-US" dirty="0"/>
              <a:t>HAVE MORE SALIANT CARBON BASED LIFE FORMS!</a:t>
            </a:r>
          </a:p>
          <a:p>
            <a:r>
              <a:rPr lang="en-US" dirty="0"/>
              <a:t>Bring a pop-up in case of rain.  But being out in the open did increase visibility.</a:t>
            </a:r>
          </a:p>
          <a:p>
            <a:r>
              <a:rPr lang="en-US" dirty="0"/>
              <a:t>Engage the GHF and see where both groups can make this a better experience for both</a:t>
            </a:r>
          </a:p>
          <a:p>
            <a:r>
              <a:rPr lang="en-US" dirty="0"/>
              <a:t>With OFARC in the lead, engage other hams and ham clubs along the IH45S, SH6, SH 87, and SH146 corridors?</a:t>
            </a:r>
          </a:p>
          <a:p>
            <a:r>
              <a:rPr lang="en-US" dirty="0"/>
              <a:t>Engage Historical Groups who have interest in telegraph, have period or reproduced equipment, and wish to demo?</a:t>
            </a:r>
          </a:p>
        </p:txBody>
      </p:sp>
    </p:spTree>
    <p:extLst>
      <p:ext uri="{BB962C8B-B14F-4D97-AF65-F5344CB8AC3E}">
        <p14:creationId xmlns:p14="http://schemas.microsoft.com/office/powerpoint/2010/main" val="28831164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A77F5-9539-48B9-858C-46B6961E25E8}"/>
              </a:ext>
            </a:extLst>
          </p:cNvPr>
          <p:cNvSpPr>
            <a:spLocks noGrp="1"/>
          </p:cNvSpPr>
          <p:nvPr>
            <p:ph type="title"/>
          </p:nvPr>
        </p:nvSpPr>
        <p:spPr/>
        <p:txBody>
          <a:bodyPr/>
          <a:lstStyle/>
          <a:p>
            <a:r>
              <a:rPr lang="en-US" dirty="0"/>
              <a:t>Ham Radio Outreach</a:t>
            </a:r>
          </a:p>
        </p:txBody>
      </p:sp>
      <p:sp>
        <p:nvSpPr>
          <p:cNvPr id="3" name="Content Placeholder 2">
            <a:extLst>
              <a:ext uri="{FF2B5EF4-FFF2-40B4-BE49-F238E27FC236}">
                <a16:creationId xmlns:a16="http://schemas.microsoft.com/office/drawing/2014/main" id="{C68DEC7E-0837-4033-A812-DD24574E120F}"/>
              </a:ext>
            </a:extLst>
          </p:cNvPr>
          <p:cNvSpPr>
            <a:spLocks noGrp="1"/>
          </p:cNvSpPr>
          <p:nvPr>
            <p:ph idx="1"/>
          </p:nvPr>
        </p:nvSpPr>
        <p:spPr/>
        <p:txBody>
          <a:bodyPr/>
          <a:lstStyle/>
          <a:p>
            <a:r>
              <a:rPr lang="en-US" dirty="0"/>
              <a:t>The event showed Berry and I something.  There is interest in STEM hobbies such as ham radio.  But we need to get the message out, even if is through the “back door”.  Just need to put the hook out there.</a:t>
            </a:r>
          </a:p>
          <a:p>
            <a:r>
              <a:rPr lang="en-US" dirty="0"/>
              <a:t>The booth was placed in a “makers movement” location.  This has worked in other pure makers fairs.  Need to do this in our area?</a:t>
            </a:r>
          </a:p>
          <a:p>
            <a:r>
              <a:rPr lang="en-US" dirty="0"/>
              <a:t>Use all tools in the toolbox.</a:t>
            </a:r>
          </a:p>
        </p:txBody>
      </p:sp>
    </p:spTree>
    <p:extLst>
      <p:ext uri="{BB962C8B-B14F-4D97-AF65-F5344CB8AC3E}">
        <p14:creationId xmlns:p14="http://schemas.microsoft.com/office/powerpoint/2010/main" val="3299999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74FBF-694F-4C04-90F4-E36D4CCAD309}"/>
              </a:ext>
            </a:extLst>
          </p:cNvPr>
          <p:cNvSpPr>
            <a:spLocks noGrp="1"/>
          </p:cNvSpPr>
          <p:nvPr>
            <p:ph type="title"/>
          </p:nvPr>
        </p:nvSpPr>
        <p:spPr/>
        <p:txBody>
          <a:bodyPr/>
          <a:lstStyle/>
          <a:p>
            <a:r>
              <a:rPr lang="en-US" dirty="0"/>
              <a:t>.. -- .. (The End)</a:t>
            </a:r>
          </a:p>
        </p:txBody>
      </p:sp>
      <p:pic>
        <p:nvPicPr>
          <p:cNvPr id="5" name="Content Placeholder 4" descr="A red and black train engine&#10;&#10;Description automatically generated">
            <a:extLst>
              <a:ext uri="{FF2B5EF4-FFF2-40B4-BE49-F238E27FC236}">
                <a16:creationId xmlns:a16="http://schemas.microsoft.com/office/drawing/2014/main" id="{C843ECF1-89FC-407E-870E-7B48D35B713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48050" y="2277269"/>
            <a:ext cx="5295900" cy="3448050"/>
          </a:xfrm>
        </p:spPr>
      </p:pic>
    </p:spTree>
    <p:extLst>
      <p:ext uri="{BB962C8B-B14F-4D97-AF65-F5344CB8AC3E}">
        <p14:creationId xmlns:p14="http://schemas.microsoft.com/office/powerpoint/2010/main" val="585597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B104D-B574-4D89-9E6E-4A87BB1EA990}"/>
              </a:ext>
            </a:extLst>
          </p:cNvPr>
          <p:cNvSpPr>
            <a:spLocks noGrp="1"/>
          </p:cNvSpPr>
          <p:nvPr>
            <p:ph type="title"/>
          </p:nvPr>
        </p:nvSpPr>
        <p:spPr/>
        <p:txBody>
          <a:bodyPr/>
          <a:lstStyle/>
          <a:p>
            <a:r>
              <a:rPr lang="en-US" dirty="0"/>
              <a:t>The Victorian Era has its form of electronic communication……</a:t>
            </a:r>
          </a:p>
        </p:txBody>
      </p:sp>
      <p:pic>
        <p:nvPicPr>
          <p:cNvPr id="5" name="Content Placeholder 4" descr="A group of people on a sidewalk&#10;&#10;Description automatically generated">
            <a:extLst>
              <a:ext uri="{FF2B5EF4-FFF2-40B4-BE49-F238E27FC236}">
                <a16:creationId xmlns:a16="http://schemas.microsoft.com/office/drawing/2014/main" id="{C92F8722-2C69-4898-B097-7BBCE816001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5108" y="1825625"/>
            <a:ext cx="5801784" cy="4351338"/>
          </a:xfrm>
        </p:spPr>
      </p:pic>
    </p:spTree>
    <p:extLst>
      <p:ext uri="{BB962C8B-B14F-4D97-AF65-F5344CB8AC3E}">
        <p14:creationId xmlns:p14="http://schemas.microsoft.com/office/powerpoint/2010/main" val="1900134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0FC67-B30C-40CD-922C-5FA326C5CADC}"/>
              </a:ext>
            </a:extLst>
          </p:cNvPr>
          <p:cNvSpPr>
            <a:spLocks noGrp="1"/>
          </p:cNvSpPr>
          <p:nvPr>
            <p:ph type="title"/>
          </p:nvPr>
        </p:nvSpPr>
        <p:spPr/>
        <p:txBody>
          <a:bodyPr/>
          <a:lstStyle/>
          <a:p>
            <a:r>
              <a:rPr lang="en-US" dirty="0"/>
              <a:t>Telegraphy!</a:t>
            </a:r>
          </a:p>
        </p:txBody>
      </p:sp>
      <p:pic>
        <p:nvPicPr>
          <p:cNvPr id="5" name="Content Placeholder 4" descr="A picture containing table, sitting, man, front&#10;&#10;Description automatically generated">
            <a:extLst>
              <a:ext uri="{FF2B5EF4-FFF2-40B4-BE49-F238E27FC236}">
                <a16:creationId xmlns:a16="http://schemas.microsoft.com/office/drawing/2014/main" id="{883526E7-1AE8-473C-80EF-E908EBFB15E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5108" y="1825625"/>
            <a:ext cx="5801784" cy="4351338"/>
          </a:xfrm>
        </p:spPr>
      </p:pic>
    </p:spTree>
    <p:extLst>
      <p:ext uri="{BB962C8B-B14F-4D97-AF65-F5344CB8AC3E}">
        <p14:creationId xmlns:p14="http://schemas.microsoft.com/office/powerpoint/2010/main" val="1582199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E1AA6-DD7A-440F-B00D-9BC10BBB6AC3}"/>
              </a:ext>
            </a:extLst>
          </p:cNvPr>
          <p:cNvSpPr>
            <a:spLocks noGrp="1"/>
          </p:cNvSpPr>
          <p:nvPr>
            <p:ph type="title"/>
          </p:nvPr>
        </p:nvSpPr>
        <p:spPr/>
        <p:txBody>
          <a:bodyPr/>
          <a:lstStyle/>
          <a:p>
            <a:r>
              <a:rPr lang="en-US" dirty="0"/>
              <a:t>How did this project get started?</a:t>
            </a:r>
          </a:p>
        </p:txBody>
      </p:sp>
      <p:sp>
        <p:nvSpPr>
          <p:cNvPr id="3" name="Content Placeholder 2">
            <a:extLst>
              <a:ext uri="{FF2B5EF4-FFF2-40B4-BE49-F238E27FC236}">
                <a16:creationId xmlns:a16="http://schemas.microsoft.com/office/drawing/2014/main" id="{27856145-6245-4569-B5F6-8A83840EF03F}"/>
              </a:ext>
            </a:extLst>
          </p:cNvPr>
          <p:cNvSpPr>
            <a:spLocks noGrp="1"/>
          </p:cNvSpPr>
          <p:nvPr>
            <p:ph idx="1"/>
          </p:nvPr>
        </p:nvSpPr>
        <p:spPr/>
        <p:txBody>
          <a:bodyPr/>
          <a:lstStyle/>
          <a:p>
            <a:r>
              <a:rPr lang="en-US" dirty="0"/>
              <a:t>As with anything else, this came about from several fronts:</a:t>
            </a:r>
          </a:p>
          <a:p>
            <a:endParaRPr lang="en-US" dirty="0"/>
          </a:p>
          <a:p>
            <a:r>
              <a:rPr lang="en-US" dirty="0"/>
              <a:t>Home.</a:t>
            </a:r>
          </a:p>
          <a:p>
            <a:r>
              <a:rPr lang="en-US" dirty="0"/>
              <a:t>Galveston Historical Foundation(GHF), and its Dickens on the Strand(DOTS).</a:t>
            </a:r>
          </a:p>
          <a:p>
            <a:r>
              <a:rPr lang="en-US" dirty="0"/>
              <a:t>Oak Forest Amateur Radio Club(OFARC).</a:t>
            </a:r>
          </a:p>
        </p:txBody>
      </p:sp>
    </p:spTree>
    <p:extLst>
      <p:ext uri="{BB962C8B-B14F-4D97-AF65-F5344CB8AC3E}">
        <p14:creationId xmlns:p14="http://schemas.microsoft.com/office/powerpoint/2010/main" val="4200834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C11FC-DBF6-46E7-88D4-5AC7390E1EE3}"/>
              </a:ext>
            </a:extLst>
          </p:cNvPr>
          <p:cNvSpPr>
            <a:spLocks noGrp="1"/>
          </p:cNvSpPr>
          <p:nvPr>
            <p:ph type="title"/>
          </p:nvPr>
        </p:nvSpPr>
        <p:spPr/>
        <p:txBody>
          <a:bodyPr/>
          <a:lstStyle/>
          <a:p>
            <a:r>
              <a:rPr lang="en-US" dirty="0"/>
              <a:t>Home</a:t>
            </a:r>
          </a:p>
        </p:txBody>
      </p:sp>
      <p:sp>
        <p:nvSpPr>
          <p:cNvPr id="3" name="Content Placeholder 2">
            <a:extLst>
              <a:ext uri="{FF2B5EF4-FFF2-40B4-BE49-F238E27FC236}">
                <a16:creationId xmlns:a16="http://schemas.microsoft.com/office/drawing/2014/main" id="{1EC50F08-FBAF-4B84-A0DC-984BF6F09FF5}"/>
              </a:ext>
            </a:extLst>
          </p:cNvPr>
          <p:cNvSpPr>
            <a:spLocks noGrp="1"/>
          </p:cNvSpPr>
          <p:nvPr>
            <p:ph idx="1"/>
          </p:nvPr>
        </p:nvSpPr>
        <p:spPr/>
        <p:txBody>
          <a:bodyPr/>
          <a:lstStyle/>
          <a:p>
            <a:r>
              <a:rPr lang="en-US" dirty="0"/>
              <a:t>One day I was at home order something on the internet.  My 90 year old Mom was asking me what I was doing?</a:t>
            </a:r>
          </a:p>
          <a:p>
            <a:r>
              <a:rPr lang="en-US" dirty="0"/>
              <a:t>I said I was ordering something on the internet.</a:t>
            </a:r>
          </a:p>
          <a:p>
            <a:r>
              <a:rPr lang="en-US" dirty="0"/>
              <a:t>She said she did not understand.</a:t>
            </a:r>
          </a:p>
          <a:p>
            <a:r>
              <a:rPr lang="en-US" dirty="0"/>
              <a:t>I said the internet was to my generation what Western Union was for hers.</a:t>
            </a:r>
          </a:p>
          <a:p>
            <a:r>
              <a:rPr lang="en-US" dirty="0"/>
              <a:t>In her case, if you wanted to order something quickly, you would go to the WU office at the Southern Pacific Station in Schulenburg, and send a telegram and wire money, to say, Sears.</a:t>
            </a:r>
          </a:p>
        </p:txBody>
      </p:sp>
    </p:spTree>
    <p:extLst>
      <p:ext uri="{BB962C8B-B14F-4D97-AF65-F5344CB8AC3E}">
        <p14:creationId xmlns:p14="http://schemas.microsoft.com/office/powerpoint/2010/main" val="2442318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0B3EF-B291-450A-8BB0-F4D0F03A5EC6}"/>
              </a:ext>
            </a:extLst>
          </p:cNvPr>
          <p:cNvSpPr>
            <a:spLocks noGrp="1"/>
          </p:cNvSpPr>
          <p:nvPr>
            <p:ph type="title"/>
          </p:nvPr>
        </p:nvSpPr>
        <p:spPr/>
        <p:txBody>
          <a:bodyPr/>
          <a:lstStyle/>
          <a:p>
            <a:r>
              <a:rPr lang="en-US" dirty="0"/>
              <a:t>Home</a:t>
            </a:r>
          </a:p>
        </p:txBody>
      </p:sp>
      <p:sp>
        <p:nvSpPr>
          <p:cNvPr id="3" name="Content Placeholder 2">
            <a:extLst>
              <a:ext uri="{FF2B5EF4-FFF2-40B4-BE49-F238E27FC236}">
                <a16:creationId xmlns:a16="http://schemas.microsoft.com/office/drawing/2014/main" id="{4487E4F0-9210-4755-8365-F094A7E31458}"/>
              </a:ext>
            </a:extLst>
          </p:cNvPr>
          <p:cNvSpPr>
            <a:spLocks noGrp="1"/>
          </p:cNvSpPr>
          <p:nvPr>
            <p:ph idx="1"/>
          </p:nvPr>
        </p:nvSpPr>
        <p:spPr/>
        <p:txBody>
          <a:bodyPr/>
          <a:lstStyle/>
          <a:p>
            <a:r>
              <a:rPr lang="en-US" dirty="0"/>
              <a:t>She got the generational connection.  But she never got into computers.</a:t>
            </a:r>
          </a:p>
          <a:p>
            <a:r>
              <a:rPr lang="en-US" dirty="0"/>
              <a:t>But she always supported period demos……..</a:t>
            </a:r>
          </a:p>
          <a:p>
            <a:r>
              <a:rPr lang="en-US" dirty="0"/>
              <a:t>I could not really get anything done about this, because I had to watch her.</a:t>
            </a:r>
          </a:p>
          <a:p>
            <a:r>
              <a:rPr lang="en-US" dirty="0"/>
              <a:t>Things changed on 09.06.2019 she died.</a:t>
            </a:r>
          </a:p>
          <a:p>
            <a:r>
              <a:rPr lang="en-US" dirty="0"/>
              <a:t>She always said that if I was playing with </a:t>
            </a:r>
            <a:r>
              <a:rPr lang="en-US" dirty="0" err="1"/>
              <a:t>Lionels</a:t>
            </a:r>
            <a:r>
              <a:rPr lang="en-US" dirty="0"/>
              <a:t> or radio, I could not be getting into trouble…..</a:t>
            </a:r>
          </a:p>
        </p:txBody>
      </p:sp>
    </p:spTree>
    <p:extLst>
      <p:ext uri="{BB962C8B-B14F-4D97-AF65-F5344CB8AC3E}">
        <p14:creationId xmlns:p14="http://schemas.microsoft.com/office/powerpoint/2010/main" val="4178814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6333F-CEAB-4E35-BAAC-CA9E9D643EE7}"/>
              </a:ext>
            </a:extLst>
          </p:cNvPr>
          <p:cNvSpPr>
            <a:spLocks noGrp="1"/>
          </p:cNvSpPr>
          <p:nvPr>
            <p:ph type="title"/>
          </p:nvPr>
        </p:nvSpPr>
        <p:spPr/>
        <p:txBody>
          <a:bodyPr/>
          <a:lstStyle/>
          <a:p>
            <a:r>
              <a:rPr lang="en-US" dirty="0"/>
              <a:t>GHF</a:t>
            </a:r>
          </a:p>
        </p:txBody>
      </p:sp>
      <p:sp>
        <p:nvSpPr>
          <p:cNvPr id="3" name="Content Placeholder 2">
            <a:extLst>
              <a:ext uri="{FF2B5EF4-FFF2-40B4-BE49-F238E27FC236}">
                <a16:creationId xmlns:a16="http://schemas.microsoft.com/office/drawing/2014/main" id="{301842F0-12AE-471F-AA09-AE2C41A96015}"/>
              </a:ext>
            </a:extLst>
          </p:cNvPr>
          <p:cNvSpPr>
            <a:spLocks noGrp="1"/>
          </p:cNvSpPr>
          <p:nvPr>
            <p:ph idx="1"/>
          </p:nvPr>
        </p:nvSpPr>
        <p:spPr/>
        <p:txBody>
          <a:bodyPr/>
          <a:lstStyle/>
          <a:p>
            <a:r>
              <a:rPr lang="en-US" dirty="0"/>
              <a:t>GHF is the organization which helps preserve the history of the Island, both as story, culture, structures, and the Tall Ship ELISSA.</a:t>
            </a:r>
          </a:p>
          <a:p>
            <a:r>
              <a:rPr lang="en-US" dirty="0"/>
              <a:t>It has various historical fundraisers a year.</a:t>
            </a:r>
          </a:p>
          <a:p>
            <a:r>
              <a:rPr lang="en-US" dirty="0"/>
              <a:t>The oldest of these is DOTS</a:t>
            </a:r>
          </a:p>
          <a:p>
            <a:r>
              <a:rPr lang="en-US" dirty="0"/>
              <a:t>Website:  </a:t>
            </a:r>
            <a:r>
              <a:rPr lang="en-US" dirty="0">
                <a:hlinkClick r:id="rId2"/>
              </a:rPr>
              <a:t>www.galvestonhistory.org</a:t>
            </a:r>
            <a:endParaRPr lang="en-US" dirty="0"/>
          </a:p>
          <a:p>
            <a:r>
              <a:rPr lang="en-US" dirty="0"/>
              <a:t>Disclaimer:  N5TCB is a member</a:t>
            </a:r>
          </a:p>
        </p:txBody>
      </p:sp>
    </p:spTree>
    <p:extLst>
      <p:ext uri="{BB962C8B-B14F-4D97-AF65-F5344CB8AC3E}">
        <p14:creationId xmlns:p14="http://schemas.microsoft.com/office/powerpoint/2010/main" val="2407474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B0B7E-032A-435A-8E94-A9E9ED8E4F41}"/>
              </a:ext>
            </a:extLst>
          </p:cNvPr>
          <p:cNvSpPr>
            <a:spLocks noGrp="1"/>
          </p:cNvSpPr>
          <p:nvPr>
            <p:ph type="title"/>
          </p:nvPr>
        </p:nvSpPr>
        <p:spPr/>
        <p:txBody>
          <a:bodyPr/>
          <a:lstStyle/>
          <a:p>
            <a:r>
              <a:rPr lang="en-US" dirty="0"/>
              <a:t>DOTS</a:t>
            </a:r>
          </a:p>
        </p:txBody>
      </p:sp>
      <p:sp>
        <p:nvSpPr>
          <p:cNvPr id="3" name="Content Placeholder 2">
            <a:extLst>
              <a:ext uri="{FF2B5EF4-FFF2-40B4-BE49-F238E27FC236}">
                <a16:creationId xmlns:a16="http://schemas.microsoft.com/office/drawing/2014/main" id="{E3C80C9D-CD28-41D7-B955-E12DB682B9A9}"/>
              </a:ext>
            </a:extLst>
          </p:cNvPr>
          <p:cNvSpPr>
            <a:spLocks noGrp="1"/>
          </p:cNvSpPr>
          <p:nvPr>
            <p:ph idx="1"/>
          </p:nvPr>
        </p:nvSpPr>
        <p:spPr/>
        <p:txBody>
          <a:bodyPr/>
          <a:lstStyle/>
          <a:p>
            <a:r>
              <a:rPr lang="en-US" dirty="0"/>
              <a:t>Downtown Galveston was at one time was called the “Wall Street of the Southwest”.</a:t>
            </a:r>
          </a:p>
          <a:p>
            <a:r>
              <a:rPr lang="en-US" dirty="0"/>
              <a:t>Much of the goods shipped to or from the port in the 1800’s went to or from  the United Kingdom.</a:t>
            </a:r>
          </a:p>
          <a:p>
            <a:r>
              <a:rPr lang="en-US" dirty="0"/>
              <a:t>London’s “Wall Street” was and is called “The Strand”.</a:t>
            </a:r>
          </a:p>
          <a:p>
            <a:r>
              <a:rPr lang="en-US" dirty="0"/>
              <a:t>Most of the streets in the older part of the Island, especially east of 25</a:t>
            </a:r>
            <a:r>
              <a:rPr lang="en-US" baseline="30000" dirty="0"/>
              <a:t>TH</a:t>
            </a:r>
            <a:r>
              <a:rPr lang="en-US" dirty="0"/>
              <a:t> have two names.  In some cases, THREE.  25</a:t>
            </a:r>
            <a:r>
              <a:rPr lang="en-US" baseline="30000" dirty="0"/>
              <a:t>th</a:t>
            </a:r>
            <a:r>
              <a:rPr lang="en-US" dirty="0"/>
              <a:t> can also be called “Rosenberg”.  Earlier it was known as “Bath”.</a:t>
            </a:r>
          </a:p>
        </p:txBody>
      </p:sp>
    </p:spTree>
    <p:extLst>
      <p:ext uri="{BB962C8B-B14F-4D97-AF65-F5344CB8AC3E}">
        <p14:creationId xmlns:p14="http://schemas.microsoft.com/office/powerpoint/2010/main" val="1399221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1653</Words>
  <Application>Microsoft Office PowerPoint</Application>
  <PresentationFormat>Widescreen</PresentationFormat>
  <Paragraphs>101</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The Victorian Internet</vt:lpstr>
      <vt:lpstr>Once upon a time, before Al Gore….</vt:lpstr>
      <vt:lpstr>The Victorian Era has its form of electronic communication……</vt:lpstr>
      <vt:lpstr>Telegraphy!</vt:lpstr>
      <vt:lpstr>How did this project get started?</vt:lpstr>
      <vt:lpstr>Home</vt:lpstr>
      <vt:lpstr>Home</vt:lpstr>
      <vt:lpstr>GHF</vt:lpstr>
      <vt:lpstr>DOTS</vt:lpstr>
      <vt:lpstr>DOTS</vt:lpstr>
      <vt:lpstr>DOTS</vt:lpstr>
      <vt:lpstr>OFARC</vt:lpstr>
      <vt:lpstr>OFARC</vt:lpstr>
      <vt:lpstr>OFARC</vt:lpstr>
      <vt:lpstr>Manure happens!</vt:lpstr>
      <vt:lpstr>Place in DOTS</vt:lpstr>
      <vt:lpstr>What dialect?</vt:lpstr>
      <vt:lpstr>... --- …  … --- … … --- … … --- … … --- … … --- …</vt:lpstr>
      <vt:lpstr>The Demo</vt:lpstr>
      <vt:lpstr> The Demo</vt:lpstr>
      <vt:lpstr>Next Year</vt:lpstr>
      <vt:lpstr>Next Year</vt:lpstr>
      <vt:lpstr>Ham Radio Outreach</vt:lpstr>
      <vt:lpstr>.. -- .. (The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Dominic Mazoch</dc:creator>
  <cp:lastModifiedBy>Dominic Mazoch</cp:lastModifiedBy>
  <cp:revision>33</cp:revision>
  <dcterms:created xsi:type="dcterms:W3CDTF">2020-01-20T01:43:34Z</dcterms:created>
  <dcterms:modified xsi:type="dcterms:W3CDTF">2021-10-14T21:25:11Z</dcterms:modified>
</cp:coreProperties>
</file>