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1"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438E2-ECC1-4E01-800D-B085221EDA9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E6E703-BDF4-4DAB-AA56-56D61242C7FF}">
      <dgm:prSet/>
      <dgm:spPr/>
      <dgm:t>
        <a:bodyPr/>
        <a:lstStyle/>
        <a:p>
          <a:r>
            <a:rPr lang="en-US" dirty="0"/>
            <a:t>FM Voice Transmission, Simplex or Repeater with PL Tones</a:t>
          </a:r>
        </a:p>
      </dgm:t>
    </dgm:pt>
    <dgm:pt modelId="{6BD7BD79-CD68-45E9-819B-B236F0BE775E}" type="parTrans" cxnId="{0DE53F61-C1FA-4846-B33A-645D8952DA38}">
      <dgm:prSet/>
      <dgm:spPr/>
      <dgm:t>
        <a:bodyPr/>
        <a:lstStyle/>
        <a:p>
          <a:endParaRPr lang="en-US"/>
        </a:p>
      </dgm:t>
    </dgm:pt>
    <dgm:pt modelId="{21F0CB00-FAA6-4FE7-8451-3C68FA71F83F}" type="sibTrans" cxnId="{0DE53F61-C1FA-4846-B33A-645D8952DA38}">
      <dgm:prSet/>
      <dgm:spPr/>
      <dgm:t>
        <a:bodyPr/>
        <a:lstStyle/>
        <a:p>
          <a:endParaRPr lang="en-US"/>
        </a:p>
      </dgm:t>
    </dgm:pt>
    <dgm:pt modelId="{2F76B4E8-93ED-4BD0-9B84-15FBDB3586B2}">
      <dgm:prSet/>
      <dgm:spPr/>
      <dgm:t>
        <a:bodyPr/>
        <a:lstStyle/>
        <a:p>
          <a:r>
            <a:rPr lang="en-US" dirty="0"/>
            <a:t>R</a:t>
          </a:r>
          <a:r>
            <a:rPr lang="en-US" b="0" i="0" dirty="0"/>
            <a:t>adio-based APRS Text </a:t>
          </a:r>
          <a:r>
            <a:rPr lang="en-US" dirty="0"/>
            <a:t>M</a:t>
          </a:r>
          <a:r>
            <a:rPr lang="en-US" b="0" i="0" dirty="0"/>
            <a:t>essaging (not just location) with built-in 1200 baud modem and Location Beaconing</a:t>
          </a:r>
          <a:endParaRPr lang="en-US" dirty="0"/>
        </a:p>
      </dgm:t>
    </dgm:pt>
    <dgm:pt modelId="{C03962DD-D6E2-4D24-8837-C19CDB323CBA}" type="parTrans" cxnId="{5E94FEBC-0EA2-4903-88F0-B00E901AB90C}">
      <dgm:prSet/>
      <dgm:spPr/>
      <dgm:t>
        <a:bodyPr/>
        <a:lstStyle/>
        <a:p>
          <a:endParaRPr lang="en-US"/>
        </a:p>
      </dgm:t>
    </dgm:pt>
    <dgm:pt modelId="{343D0B70-C764-48E1-961B-054911F4F357}" type="sibTrans" cxnId="{5E94FEBC-0EA2-4903-88F0-B00E901AB90C}">
      <dgm:prSet/>
      <dgm:spPr/>
      <dgm:t>
        <a:bodyPr/>
        <a:lstStyle/>
        <a:p>
          <a:endParaRPr lang="en-US"/>
        </a:p>
      </dgm:t>
    </dgm:pt>
    <dgm:pt modelId="{AC8EC4BF-FC3C-4B7D-AA5F-620A4A012190}">
      <dgm:prSet/>
      <dgm:spPr/>
      <dgm:t>
        <a:bodyPr/>
        <a:lstStyle/>
        <a:p>
          <a:r>
            <a:rPr lang="en-US" b="0" i="0" dirty="0"/>
            <a:t>Scan through unlimited memories and groups</a:t>
          </a:r>
          <a:endParaRPr lang="en-US" dirty="0"/>
        </a:p>
      </dgm:t>
    </dgm:pt>
    <dgm:pt modelId="{C18C3113-A2F1-4D7A-A57A-42DD4C1E4A61}" type="parTrans" cxnId="{DFAFC087-F6D4-40E8-8AD0-210353CB448C}">
      <dgm:prSet/>
      <dgm:spPr/>
      <dgm:t>
        <a:bodyPr/>
        <a:lstStyle/>
        <a:p>
          <a:endParaRPr lang="en-US"/>
        </a:p>
      </dgm:t>
    </dgm:pt>
    <dgm:pt modelId="{34C24B81-145F-48A3-A58D-3214145DA0B8}" type="sibTrans" cxnId="{DFAFC087-F6D4-40E8-8AD0-210353CB448C}">
      <dgm:prSet/>
      <dgm:spPr/>
      <dgm:t>
        <a:bodyPr/>
        <a:lstStyle/>
        <a:p>
          <a:endParaRPr lang="en-US"/>
        </a:p>
      </dgm:t>
    </dgm:pt>
    <dgm:pt modelId="{7C04BCEE-D1AD-429D-A33F-11856628DF25}">
      <dgm:prSet/>
      <dgm:spPr/>
      <dgm:t>
        <a:bodyPr/>
        <a:lstStyle/>
        <a:p>
          <a:r>
            <a:rPr lang="en-US" b="0" i="0" dirty="0"/>
            <a:t>1 watt </a:t>
          </a:r>
          <a:r>
            <a:rPr lang="en-US" b="0" i="0"/>
            <a:t>transmit sips </a:t>
          </a:r>
          <a:r>
            <a:rPr lang="en-US" b="0" i="0" dirty="0"/>
            <a:t>your phone's battery</a:t>
          </a:r>
          <a:endParaRPr lang="en-US" dirty="0"/>
        </a:p>
      </dgm:t>
    </dgm:pt>
    <dgm:pt modelId="{98BA746F-D459-4B76-9697-922DA7504698}" type="parTrans" cxnId="{5B379AFD-29BD-442A-AE76-0ED425DAE4F7}">
      <dgm:prSet/>
      <dgm:spPr/>
      <dgm:t>
        <a:bodyPr/>
        <a:lstStyle/>
        <a:p>
          <a:endParaRPr lang="en-US"/>
        </a:p>
      </dgm:t>
    </dgm:pt>
    <dgm:pt modelId="{873832F6-83BE-436D-BE91-261CDD245501}" type="sibTrans" cxnId="{5B379AFD-29BD-442A-AE76-0ED425DAE4F7}">
      <dgm:prSet/>
      <dgm:spPr/>
      <dgm:t>
        <a:bodyPr/>
        <a:lstStyle/>
        <a:p>
          <a:endParaRPr lang="en-US"/>
        </a:p>
      </dgm:t>
    </dgm:pt>
    <dgm:pt modelId="{251EF182-20BE-4DBE-8632-32F7DA583361}" type="pres">
      <dgm:prSet presAssocID="{41F438E2-ECC1-4E01-800D-B085221EDA98}" presName="diagram" presStyleCnt="0">
        <dgm:presLayoutVars>
          <dgm:dir/>
          <dgm:resizeHandles val="exact"/>
        </dgm:presLayoutVars>
      </dgm:prSet>
      <dgm:spPr/>
    </dgm:pt>
    <dgm:pt modelId="{EEFE3F62-67AF-4182-8370-F1315FE249E5}" type="pres">
      <dgm:prSet presAssocID="{1FE6E703-BDF4-4DAB-AA56-56D61242C7FF}" presName="node" presStyleLbl="node1" presStyleIdx="0" presStyleCnt="4">
        <dgm:presLayoutVars>
          <dgm:bulletEnabled val="1"/>
        </dgm:presLayoutVars>
      </dgm:prSet>
      <dgm:spPr/>
    </dgm:pt>
    <dgm:pt modelId="{83279FF0-61B5-4220-99C4-B2438DBD1D7F}" type="pres">
      <dgm:prSet presAssocID="{21F0CB00-FAA6-4FE7-8451-3C68FA71F83F}" presName="sibTrans" presStyleCnt="0"/>
      <dgm:spPr/>
    </dgm:pt>
    <dgm:pt modelId="{6B4651B9-9CF5-4BDF-97A9-24FBF8752B10}" type="pres">
      <dgm:prSet presAssocID="{2F76B4E8-93ED-4BD0-9B84-15FBDB3586B2}" presName="node" presStyleLbl="node1" presStyleIdx="1" presStyleCnt="4">
        <dgm:presLayoutVars>
          <dgm:bulletEnabled val="1"/>
        </dgm:presLayoutVars>
      </dgm:prSet>
      <dgm:spPr/>
    </dgm:pt>
    <dgm:pt modelId="{DE1BE5CF-A698-4DBC-8475-5568C074A1C2}" type="pres">
      <dgm:prSet presAssocID="{343D0B70-C764-48E1-961B-054911F4F357}" presName="sibTrans" presStyleCnt="0"/>
      <dgm:spPr/>
    </dgm:pt>
    <dgm:pt modelId="{C4BF9802-913E-4DCB-8C71-E862EE97F649}" type="pres">
      <dgm:prSet presAssocID="{AC8EC4BF-FC3C-4B7D-AA5F-620A4A012190}" presName="node" presStyleLbl="node1" presStyleIdx="2" presStyleCnt="4" custLinFactNeighborX="36" custLinFactNeighborY="1347">
        <dgm:presLayoutVars>
          <dgm:bulletEnabled val="1"/>
        </dgm:presLayoutVars>
      </dgm:prSet>
      <dgm:spPr/>
    </dgm:pt>
    <dgm:pt modelId="{C160CF4A-4450-4EA7-8D22-0484A872AF9F}" type="pres">
      <dgm:prSet presAssocID="{34C24B81-145F-48A3-A58D-3214145DA0B8}" presName="sibTrans" presStyleCnt="0"/>
      <dgm:spPr/>
    </dgm:pt>
    <dgm:pt modelId="{5B1A4539-A29F-46F3-A6F5-150DE3B4C50E}" type="pres">
      <dgm:prSet presAssocID="{7C04BCEE-D1AD-429D-A33F-11856628DF25}" presName="node" presStyleLbl="node1" presStyleIdx="3" presStyleCnt="4" custLinFactNeighborX="26" custLinFactNeighborY="343">
        <dgm:presLayoutVars>
          <dgm:bulletEnabled val="1"/>
        </dgm:presLayoutVars>
      </dgm:prSet>
      <dgm:spPr/>
    </dgm:pt>
  </dgm:ptLst>
  <dgm:cxnLst>
    <dgm:cxn modelId="{20BC6D26-87CA-4DD5-B97B-C52FB790C038}" type="presOf" srcId="{7C04BCEE-D1AD-429D-A33F-11856628DF25}" destId="{5B1A4539-A29F-46F3-A6F5-150DE3B4C50E}" srcOrd="0" destOrd="0" presId="urn:microsoft.com/office/officeart/2005/8/layout/default"/>
    <dgm:cxn modelId="{0DE53F61-C1FA-4846-B33A-645D8952DA38}" srcId="{41F438E2-ECC1-4E01-800D-B085221EDA98}" destId="{1FE6E703-BDF4-4DAB-AA56-56D61242C7FF}" srcOrd="0" destOrd="0" parTransId="{6BD7BD79-CD68-45E9-819B-B236F0BE775E}" sibTransId="{21F0CB00-FAA6-4FE7-8451-3C68FA71F83F}"/>
    <dgm:cxn modelId="{71C1D944-37D4-492E-9939-E3ABADDDAA1E}" type="presOf" srcId="{41F438E2-ECC1-4E01-800D-B085221EDA98}" destId="{251EF182-20BE-4DBE-8632-32F7DA583361}" srcOrd="0" destOrd="0" presId="urn:microsoft.com/office/officeart/2005/8/layout/default"/>
    <dgm:cxn modelId="{A52A4E79-9861-434D-80DD-F7516C425B68}" type="presOf" srcId="{1FE6E703-BDF4-4DAB-AA56-56D61242C7FF}" destId="{EEFE3F62-67AF-4182-8370-F1315FE249E5}" srcOrd="0" destOrd="0" presId="urn:microsoft.com/office/officeart/2005/8/layout/default"/>
    <dgm:cxn modelId="{7C6AA882-A5B9-4CD5-8DD9-9BDDC5064B64}" type="presOf" srcId="{AC8EC4BF-FC3C-4B7D-AA5F-620A4A012190}" destId="{C4BF9802-913E-4DCB-8C71-E862EE97F649}" srcOrd="0" destOrd="0" presId="urn:microsoft.com/office/officeart/2005/8/layout/default"/>
    <dgm:cxn modelId="{DFAFC087-F6D4-40E8-8AD0-210353CB448C}" srcId="{41F438E2-ECC1-4E01-800D-B085221EDA98}" destId="{AC8EC4BF-FC3C-4B7D-AA5F-620A4A012190}" srcOrd="2" destOrd="0" parTransId="{C18C3113-A2F1-4D7A-A57A-42DD4C1E4A61}" sibTransId="{34C24B81-145F-48A3-A58D-3214145DA0B8}"/>
    <dgm:cxn modelId="{C5A4B9B2-B0F7-4184-B251-6725C084552D}" type="presOf" srcId="{2F76B4E8-93ED-4BD0-9B84-15FBDB3586B2}" destId="{6B4651B9-9CF5-4BDF-97A9-24FBF8752B10}" srcOrd="0" destOrd="0" presId="urn:microsoft.com/office/officeart/2005/8/layout/default"/>
    <dgm:cxn modelId="{5E94FEBC-0EA2-4903-88F0-B00E901AB90C}" srcId="{41F438E2-ECC1-4E01-800D-B085221EDA98}" destId="{2F76B4E8-93ED-4BD0-9B84-15FBDB3586B2}" srcOrd="1" destOrd="0" parTransId="{C03962DD-D6E2-4D24-8837-C19CDB323CBA}" sibTransId="{343D0B70-C764-48E1-961B-054911F4F357}"/>
    <dgm:cxn modelId="{5B379AFD-29BD-442A-AE76-0ED425DAE4F7}" srcId="{41F438E2-ECC1-4E01-800D-B085221EDA98}" destId="{7C04BCEE-D1AD-429D-A33F-11856628DF25}" srcOrd="3" destOrd="0" parTransId="{98BA746F-D459-4B76-9697-922DA7504698}" sibTransId="{873832F6-83BE-436D-BE91-261CDD245501}"/>
    <dgm:cxn modelId="{C06E5F36-EB00-493E-AAED-88B17DC0D7C0}" type="presParOf" srcId="{251EF182-20BE-4DBE-8632-32F7DA583361}" destId="{EEFE3F62-67AF-4182-8370-F1315FE249E5}" srcOrd="0" destOrd="0" presId="urn:microsoft.com/office/officeart/2005/8/layout/default"/>
    <dgm:cxn modelId="{1D7579A8-5830-4C47-B748-24600CBEE486}" type="presParOf" srcId="{251EF182-20BE-4DBE-8632-32F7DA583361}" destId="{83279FF0-61B5-4220-99C4-B2438DBD1D7F}" srcOrd="1" destOrd="0" presId="urn:microsoft.com/office/officeart/2005/8/layout/default"/>
    <dgm:cxn modelId="{D4477D10-9651-4EA1-A33B-83A61FCC2FED}" type="presParOf" srcId="{251EF182-20BE-4DBE-8632-32F7DA583361}" destId="{6B4651B9-9CF5-4BDF-97A9-24FBF8752B10}" srcOrd="2" destOrd="0" presId="urn:microsoft.com/office/officeart/2005/8/layout/default"/>
    <dgm:cxn modelId="{FB8243C4-7B8F-4551-95C3-27B395E2F058}" type="presParOf" srcId="{251EF182-20BE-4DBE-8632-32F7DA583361}" destId="{DE1BE5CF-A698-4DBC-8475-5568C074A1C2}" srcOrd="3" destOrd="0" presId="urn:microsoft.com/office/officeart/2005/8/layout/default"/>
    <dgm:cxn modelId="{1EC8E553-B298-460F-A2C3-E3DB7FD4C201}" type="presParOf" srcId="{251EF182-20BE-4DBE-8632-32F7DA583361}" destId="{C4BF9802-913E-4DCB-8C71-E862EE97F649}" srcOrd="4" destOrd="0" presId="urn:microsoft.com/office/officeart/2005/8/layout/default"/>
    <dgm:cxn modelId="{675E2AF1-AC23-4CB0-AA53-91F13AB60D5D}" type="presParOf" srcId="{251EF182-20BE-4DBE-8632-32F7DA583361}" destId="{C160CF4A-4450-4EA7-8D22-0484A872AF9F}" srcOrd="5" destOrd="0" presId="urn:microsoft.com/office/officeart/2005/8/layout/default"/>
    <dgm:cxn modelId="{B2B33B78-344A-4D9C-A2F7-7DD5D9BEF4B0}" type="presParOf" srcId="{251EF182-20BE-4DBE-8632-32F7DA583361}" destId="{5B1A4539-A29F-46F3-A6F5-150DE3B4C50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24468-9142-4161-B084-BE362D4C420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FE7BEEA-4D69-4FF4-8399-77B38F586963}">
      <dgm:prSet/>
      <dgm:spPr/>
      <dgm:t>
        <a:bodyPr/>
        <a:lstStyle/>
        <a:p>
          <a:r>
            <a:rPr lang="en-US" b="0" i="0"/>
            <a:t>Solder the SA818-V, ESP32, and SMA connector to the PCB.</a:t>
          </a:r>
          <a:endParaRPr lang="en-US"/>
        </a:p>
      </dgm:t>
    </dgm:pt>
    <dgm:pt modelId="{D970C8E3-1BC5-4E41-93F5-FCD7647D8F5B}" type="parTrans" cxnId="{59DDFC02-EC85-41CF-AC72-84ECB5C2D37C}">
      <dgm:prSet/>
      <dgm:spPr/>
      <dgm:t>
        <a:bodyPr/>
        <a:lstStyle/>
        <a:p>
          <a:endParaRPr lang="en-US"/>
        </a:p>
      </dgm:t>
    </dgm:pt>
    <dgm:pt modelId="{E4D8B06A-AE80-4088-A59F-04EE3A071873}" type="sibTrans" cxnId="{59DDFC02-EC85-41CF-AC72-84ECB5C2D37C}">
      <dgm:prSet/>
      <dgm:spPr/>
      <dgm:t>
        <a:bodyPr/>
        <a:lstStyle/>
        <a:p>
          <a:endParaRPr lang="en-US"/>
        </a:p>
      </dgm:t>
    </dgm:pt>
    <dgm:pt modelId="{DD9E73CB-88D9-4FB0-9DF2-940E5852D86A}">
      <dgm:prSet/>
      <dgm:spPr/>
      <dgm:t>
        <a:bodyPr/>
        <a:lstStyle/>
        <a:p>
          <a:r>
            <a:rPr lang="en-US" b="0" i="0" dirty="0"/>
            <a:t>Then, trim all of the ESP32's legs as short as possible.</a:t>
          </a:r>
          <a:endParaRPr lang="en-US" dirty="0"/>
        </a:p>
      </dgm:t>
    </dgm:pt>
    <dgm:pt modelId="{732BCFB9-855E-46EC-8C19-130BE7990C01}" type="parTrans" cxnId="{938B6FB2-BB17-4545-8EEB-919FB4322B15}">
      <dgm:prSet/>
      <dgm:spPr/>
      <dgm:t>
        <a:bodyPr/>
        <a:lstStyle/>
        <a:p>
          <a:endParaRPr lang="en-US"/>
        </a:p>
      </dgm:t>
    </dgm:pt>
    <dgm:pt modelId="{1BD6B315-CB60-4917-836B-6CDB0E01D9D6}" type="sibTrans" cxnId="{938B6FB2-BB17-4545-8EEB-919FB4322B15}">
      <dgm:prSet/>
      <dgm:spPr/>
      <dgm:t>
        <a:bodyPr/>
        <a:lstStyle/>
        <a:p>
          <a:endParaRPr lang="en-US"/>
        </a:p>
      </dgm:t>
    </dgm:pt>
    <dgm:pt modelId="{52C5998C-34CF-44BF-8761-377023559B8F}" type="pres">
      <dgm:prSet presAssocID="{D0F24468-9142-4161-B084-BE362D4C420E}" presName="linear" presStyleCnt="0">
        <dgm:presLayoutVars>
          <dgm:animLvl val="lvl"/>
          <dgm:resizeHandles val="exact"/>
        </dgm:presLayoutVars>
      </dgm:prSet>
      <dgm:spPr/>
    </dgm:pt>
    <dgm:pt modelId="{0D81FFCD-AD3D-4C5B-B779-F61FC464CE98}" type="pres">
      <dgm:prSet presAssocID="{8FE7BEEA-4D69-4FF4-8399-77B38F586963}" presName="parentText" presStyleLbl="node1" presStyleIdx="0" presStyleCnt="2">
        <dgm:presLayoutVars>
          <dgm:chMax val="0"/>
          <dgm:bulletEnabled val="1"/>
        </dgm:presLayoutVars>
      </dgm:prSet>
      <dgm:spPr/>
    </dgm:pt>
    <dgm:pt modelId="{34F2A29B-1D6C-48B7-9BFC-3577E8525764}" type="pres">
      <dgm:prSet presAssocID="{E4D8B06A-AE80-4088-A59F-04EE3A071873}" presName="spacer" presStyleCnt="0"/>
      <dgm:spPr/>
    </dgm:pt>
    <dgm:pt modelId="{1E924F30-6FE3-4820-AB63-F321AA8E8DBE}" type="pres">
      <dgm:prSet presAssocID="{DD9E73CB-88D9-4FB0-9DF2-940E5852D86A}" presName="parentText" presStyleLbl="node1" presStyleIdx="1" presStyleCnt="2">
        <dgm:presLayoutVars>
          <dgm:chMax val="0"/>
          <dgm:bulletEnabled val="1"/>
        </dgm:presLayoutVars>
      </dgm:prSet>
      <dgm:spPr/>
    </dgm:pt>
  </dgm:ptLst>
  <dgm:cxnLst>
    <dgm:cxn modelId="{59DDFC02-EC85-41CF-AC72-84ECB5C2D37C}" srcId="{D0F24468-9142-4161-B084-BE362D4C420E}" destId="{8FE7BEEA-4D69-4FF4-8399-77B38F586963}" srcOrd="0" destOrd="0" parTransId="{D970C8E3-1BC5-4E41-93F5-FCD7647D8F5B}" sibTransId="{E4D8B06A-AE80-4088-A59F-04EE3A071873}"/>
    <dgm:cxn modelId="{345BB60A-0ECC-4B5A-8278-7BB8A4A35C90}" type="presOf" srcId="{D0F24468-9142-4161-B084-BE362D4C420E}" destId="{52C5998C-34CF-44BF-8761-377023559B8F}" srcOrd="0" destOrd="0" presId="urn:microsoft.com/office/officeart/2005/8/layout/vList2"/>
    <dgm:cxn modelId="{938B6FB2-BB17-4545-8EEB-919FB4322B15}" srcId="{D0F24468-9142-4161-B084-BE362D4C420E}" destId="{DD9E73CB-88D9-4FB0-9DF2-940E5852D86A}" srcOrd="1" destOrd="0" parTransId="{732BCFB9-855E-46EC-8C19-130BE7990C01}" sibTransId="{1BD6B315-CB60-4917-836B-6CDB0E01D9D6}"/>
    <dgm:cxn modelId="{0DD752B2-7EDA-4484-9326-35C5A29F5D9B}" type="presOf" srcId="{8FE7BEEA-4D69-4FF4-8399-77B38F586963}" destId="{0D81FFCD-AD3D-4C5B-B779-F61FC464CE98}" srcOrd="0" destOrd="0" presId="urn:microsoft.com/office/officeart/2005/8/layout/vList2"/>
    <dgm:cxn modelId="{E50D13CB-56A6-4C9C-BC74-6AFB55237ADD}" type="presOf" srcId="{DD9E73CB-88D9-4FB0-9DF2-940E5852D86A}" destId="{1E924F30-6FE3-4820-AB63-F321AA8E8DBE}" srcOrd="0" destOrd="0" presId="urn:microsoft.com/office/officeart/2005/8/layout/vList2"/>
    <dgm:cxn modelId="{694DA12F-FEDE-49FA-AC7A-92A3CE041DFD}" type="presParOf" srcId="{52C5998C-34CF-44BF-8761-377023559B8F}" destId="{0D81FFCD-AD3D-4C5B-B779-F61FC464CE98}" srcOrd="0" destOrd="0" presId="urn:microsoft.com/office/officeart/2005/8/layout/vList2"/>
    <dgm:cxn modelId="{1C1A3A3B-F9ED-4970-B6CE-643FE9EC0E53}" type="presParOf" srcId="{52C5998C-34CF-44BF-8761-377023559B8F}" destId="{34F2A29B-1D6C-48B7-9BFC-3577E8525764}" srcOrd="1" destOrd="0" presId="urn:microsoft.com/office/officeart/2005/8/layout/vList2"/>
    <dgm:cxn modelId="{17B063DE-D728-4D38-BEC0-B27089254D6C}" type="presParOf" srcId="{52C5998C-34CF-44BF-8761-377023559B8F}" destId="{1E924F30-6FE3-4820-AB63-F321AA8E8DB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E3F62-67AF-4182-8370-F1315FE249E5}">
      <dsp:nvSpPr>
        <dsp:cNvPr id="0" name=""/>
        <dsp:cNvSpPr/>
      </dsp:nvSpPr>
      <dsp:spPr>
        <a:xfrm>
          <a:off x="834" y="677959"/>
          <a:ext cx="3253098" cy="19518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FM Voice Transmission, Simplex or Repeater with PL Tones</a:t>
          </a:r>
        </a:p>
      </dsp:txBody>
      <dsp:txXfrm>
        <a:off x="834" y="677959"/>
        <a:ext cx="3253098" cy="1951859"/>
      </dsp:txXfrm>
    </dsp:sp>
    <dsp:sp modelId="{6B4651B9-9CF5-4BDF-97A9-24FBF8752B10}">
      <dsp:nvSpPr>
        <dsp:cNvPr id="0" name=""/>
        <dsp:cNvSpPr/>
      </dsp:nvSpPr>
      <dsp:spPr>
        <a:xfrm>
          <a:off x="3579242" y="677959"/>
          <a:ext cx="3253098" cy="1951859"/>
        </a:xfrm>
        <a:prstGeom prst="rect">
          <a:avLst/>
        </a:prstGeom>
        <a:solidFill>
          <a:schemeClr val="accent2">
            <a:hueOff val="-508333"/>
            <a:satOff val="-171"/>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a:t>
          </a:r>
          <a:r>
            <a:rPr lang="en-US" sz="2300" b="0" i="0" kern="1200" dirty="0"/>
            <a:t>adio-based APRS Text </a:t>
          </a:r>
          <a:r>
            <a:rPr lang="en-US" sz="2300" kern="1200" dirty="0"/>
            <a:t>M</a:t>
          </a:r>
          <a:r>
            <a:rPr lang="en-US" sz="2300" b="0" i="0" kern="1200" dirty="0"/>
            <a:t>essaging (not just location) with built-in 1200 baud modem and Location Beaconing</a:t>
          </a:r>
          <a:endParaRPr lang="en-US" sz="2300" kern="1200" dirty="0"/>
        </a:p>
      </dsp:txBody>
      <dsp:txXfrm>
        <a:off x="3579242" y="677959"/>
        <a:ext cx="3253098" cy="1951859"/>
      </dsp:txXfrm>
    </dsp:sp>
    <dsp:sp modelId="{C4BF9802-913E-4DCB-8C71-E862EE97F649}">
      <dsp:nvSpPr>
        <dsp:cNvPr id="0" name=""/>
        <dsp:cNvSpPr/>
      </dsp:nvSpPr>
      <dsp:spPr>
        <a:xfrm>
          <a:off x="2005" y="2981419"/>
          <a:ext cx="3253098" cy="1951859"/>
        </a:xfrm>
        <a:prstGeom prst="rect">
          <a:avLst/>
        </a:prstGeom>
        <a:solidFill>
          <a:schemeClr val="accent2">
            <a:hueOff val="-1016665"/>
            <a:satOff val="-343"/>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Scan through unlimited memories and groups</a:t>
          </a:r>
          <a:endParaRPr lang="en-US" sz="2300" kern="1200" dirty="0"/>
        </a:p>
      </dsp:txBody>
      <dsp:txXfrm>
        <a:off x="2005" y="2981419"/>
        <a:ext cx="3253098" cy="1951859"/>
      </dsp:txXfrm>
    </dsp:sp>
    <dsp:sp modelId="{5B1A4539-A29F-46F3-A6F5-150DE3B4C50E}">
      <dsp:nvSpPr>
        <dsp:cNvPr id="0" name=""/>
        <dsp:cNvSpPr/>
      </dsp:nvSpPr>
      <dsp:spPr>
        <a:xfrm>
          <a:off x="3580076" y="2961822"/>
          <a:ext cx="3253098" cy="1951859"/>
        </a:xfrm>
        <a:prstGeom prst="rect">
          <a:avLst/>
        </a:prstGeom>
        <a:solidFill>
          <a:schemeClr val="accent2">
            <a:hueOff val="-1524998"/>
            <a:satOff val="-514"/>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1 watt </a:t>
          </a:r>
          <a:r>
            <a:rPr lang="en-US" sz="2300" b="0" i="0" kern="1200"/>
            <a:t>transmit sips </a:t>
          </a:r>
          <a:r>
            <a:rPr lang="en-US" sz="2300" b="0" i="0" kern="1200" dirty="0"/>
            <a:t>your phone's battery</a:t>
          </a:r>
          <a:endParaRPr lang="en-US" sz="2300" kern="1200" dirty="0"/>
        </a:p>
      </dsp:txBody>
      <dsp:txXfrm>
        <a:off x="3580076" y="2961822"/>
        <a:ext cx="3253098" cy="1951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1FFCD-AD3D-4C5B-B779-F61FC464CE98}">
      <dsp:nvSpPr>
        <dsp:cNvPr id="0" name=""/>
        <dsp:cNvSpPr/>
      </dsp:nvSpPr>
      <dsp:spPr>
        <a:xfrm>
          <a:off x="0" y="30283"/>
          <a:ext cx="6833175" cy="26945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a:t>Solder the SA818-V, ESP32, and SMA connector to the PCB.</a:t>
          </a:r>
          <a:endParaRPr lang="en-US" sz="4700" kern="1200"/>
        </a:p>
      </dsp:txBody>
      <dsp:txXfrm>
        <a:off x="131535" y="161818"/>
        <a:ext cx="6570105" cy="2431440"/>
      </dsp:txXfrm>
    </dsp:sp>
    <dsp:sp modelId="{1E924F30-6FE3-4820-AB63-F321AA8E8DBE}">
      <dsp:nvSpPr>
        <dsp:cNvPr id="0" name=""/>
        <dsp:cNvSpPr/>
      </dsp:nvSpPr>
      <dsp:spPr>
        <a:xfrm>
          <a:off x="0" y="2860153"/>
          <a:ext cx="6833175" cy="2694510"/>
        </a:xfrm>
        <a:prstGeom prst="roundRect">
          <a:avLst/>
        </a:prstGeom>
        <a:solidFill>
          <a:schemeClr val="accent2">
            <a:hueOff val="-1524998"/>
            <a:satOff val="-514"/>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dirty="0"/>
            <a:t>Then, trim all of the ESP32's legs as short as possible.</a:t>
          </a:r>
          <a:endParaRPr lang="en-US" sz="4700" kern="1200" dirty="0"/>
        </a:p>
      </dsp:txBody>
      <dsp:txXfrm>
        <a:off x="131535" y="2991688"/>
        <a:ext cx="6570105" cy="2431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58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803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65900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92219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255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012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76732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377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3126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0167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2/27/2025</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66103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2/27/2025</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3441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on laser lights aligned to form a triangle">
            <a:extLst>
              <a:ext uri="{FF2B5EF4-FFF2-40B4-BE49-F238E27FC236}">
                <a16:creationId xmlns:a16="http://schemas.microsoft.com/office/drawing/2014/main" id="{13451515-06C2-C185-0E4A-645C8B646EC2}"/>
              </a:ext>
            </a:extLst>
          </p:cNvPr>
          <p:cNvPicPr>
            <a:picLocks noChangeAspect="1"/>
          </p:cNvPicPr>
          <p:nvPr/>
        </p:nvPicPr>
        <p:blipFill>
          <a:blip r:embed="rId2">
            <a:alphaModFix amt="40000"/>
          </a:blip>
          <a:srcRect t="8904" r="-1" b="1072"/>
          <a:stretch/>
        </p:blipFill>
        <p:spPr>
          <a:xfrm>
            <a:off x="20" y="10"/>
            <a:ext cx="12188932" cy="6857990"/>
          </a:xfrm>
          <a:prstGeom prst="rect">
            <a:avLst/>
          </a:prstGeom>
        </p:spPr>
      </p:pic>
      <p:sp>
        <p:nvSpPr>
          <p:cNvPr id="2" name="Title 1">
            <a:extLst>
              <a:ext uri="{FF2B5EF4-FFF2-40B4-BE49-F238E27FC236}">
                <a16:creationId xmlns:a16="http://schemas.microsoft.com/office/drawing/2014/main" id="{81173CB6-9D6D-3C3D-01C3-F0FB9E079478}"/>
              </a:ext>
            </a:extLst>
          </p:cNvPr>
          <p:cNvSpPr>
            <a:spLocks noGrp="1"/>
          </p:cNvSpPr>
          <p:nvPr>
            <p:ph type="ctrTitle"/>
          </p:nvPr>
        </p:nvSpPr>
        <p:spPr>
          <a:xfrm>
            <a:off x="482600" y="732031"/>
            <a:ext cx="6900839" cy="3253081"/>
          </a:xfrm>
        </p:spPr>
        <p:txBody>
          <a:bodyPr anchor="t">
            <a:normAutofit fontScale="90000"/>
          </a:bodyPr>
          <a:lstStyle/>
          <a:p>
            <a:r>
              <a:rPr lang="en-US" sz="8000" dirty="0">
                <a:solidFill>
                  <a:srgbClr val="FFFFFF"/>
                </a:solidFill>
              </a:rPr>
              <a:t>KV4P HT</a:t>
            </a:r>
            <a:br>
              <a:rPr lang="en-US" sz="8000" dirty="0">
                <a:solidFill>
                  <a:srgbClr val="FFFFFF"/>
                </a:solidFill>
              </a:rPr>
            </a:br>
            <a:r>
              <a:rPr lang="en-US" sz="8000" dirty="0">
                <a:solidFill>
                  <a:srgbClr val="FFFFFF"/>
                </a:solidFill>
              </a:rPr>
              <a:t>Open-Source</a:t>
            </a:r>
            <a:br>
              <a:rPr lang="en-US" sz="8000" dirty="0">
                <a:solidFill>
                  <a:srgbClr val="FFFFFF"/>
                </a:solidFill>
              </a:rPr>
            </a:br>
            <a:r>
              <a:rPr lang="en-US" sz="8000" dirty="0">
                <a:solidFill>
                  <a:srgbClr val="FFFFFF"/>
                </a:solidFill>
              </a:rPr>
              <a:t>Kit</a:t>
            </a:r>
          </a:p>
        </p:txBody>
      </p:sp>
      <p:sp>
        <p:nvSpPr>
          <p:cNvPr id="3" name="Subtitle 2">
            <a:extLst>
              <a:ext uri="{FF2B5EF4-FFF2-40B4-BE49-F238E27FC236}">
                <a16:creationId xmlns:a16="http://schemas.microsoft.com/office/drawing/2014/main" id="{C8966F16-F11A-9BD3-12F4-B7D73A2A1784}"/>
              </a:ext>
            </a:extLst>
          </p:cNvPr>
          <p:cNvSpPr>
            <a:spLocks noGrp="1"/>
          </p:cNvSpPr>
          <p:nvPr>
            <p:ph type="subTitle" idx="1"/>
          </p:nvPr>
        </p:nvSpPr>
        <p:spPr>
          <a:xfrm>
            <a:off x="6596565" y="4201721"/>
            <a:ext cx="4986084" cy="1949813"/>
          </a:xfrm>
        </p:spPr>
        <p:txBody>
          <a:bodyPr anchor="b">
            <a:normAutofit/>
          </a:bodyPr>
          <a:lstStyle/>
          <a:p>
            <a:pPr algn="r"/>
            <a:r>
              <a:rPr lang="en-US" dirty="0">
                <a:solidFill>
                  <a:srgbClr val="FFFFFF"/>
                </a:solidFill>
              </a:rPr>
              <a:t>By Chris Wheeler</a:t>
            </a:r>
          </a:p>
          <a:p>
            <a:pPr algn="r"/>
            <a:r>
              <a:rPr lang="en-US" dirty="0">
                <a:solidFill>
                  <a:srgbClr val="FFFFFF"/>
                </a:solidFill>
              </a:rPr>
              <a:t>W4NRG</a:t>
            </a:r>
          </a:p>
        </p:txBody>
      </p:sp>
      <p:cxnSp>
        <p:nvCxnSpPr>
          <p:cNvPr id="13"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pic>
        <p:nvPicPr>
          <p:cNvPr id="6" name="Picture 5" descr="A green circuit board with white text&#10;&#10;AI-generated content may be incorrect.">
            <a:extLst>
              <a:ext uri="{FF2B5EF4-FFF2-40B4-BE49-F238E27FC236}">
                <a16:creationId xmlns:a16="http://schemas.microsoft.com/office/drawing/2014/main" id="{D3B46EEC-A161-87EB-1043-E91FCF3DC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34291">
            <a:off x="7279363" y="-61455"/>
            <a:ext cx="2133600" cy="6162675"/>
          </a:xfrm>
          <a:prstGeom prst="rect">
            <a:avLst/>
          </a:prstGeom>
        </p:spPr>
      </p:pic>
      <p:sp>
        <p:nvSpPr>
          <p:cNvPr id="7" name="TextBox 6">
            <a:extLst>
              <a:ext uri="{FF2B5EF4-FFF2-40B4-BE49-F238E27FC236}">
                <a16:creationId xmlns:a16="http://schemas.microsoft.com/office/drawing/2014/main" id="{BDEEBFF0-590E-9B90-BD11-07107B5A03EF}"/>
              </a:ext>
            </a:extLst>
          </p:cNvPr>
          <p:cNvSpPr txBox="1"/>
          <p:nvPr/>
        </p:nvSpPr>
        <p:spPr>
          <a:xfrm>
            <a:off x="0" y="5356528"/>
            <a:ext cx="9638377" cy="769441"/>
          </a:xfrm>
          <a:prstGeom prst="rect">
            <a:avLst/>
          </a:prstGeom>
          <a:noFill/>
        </p:spPr>
        <p:txBody>
          <a:bodyPr wrap="square" rtlCol="0">
            <a:spAutoFit/>
          </a:bodyPr>
          <a:lstStyle/>
          <a:p>
            <a:r>
              <a:rPr lang="en-US" sz="4400" dirty="0">
                <a:solidFill>
                  <a:schemeClr val="bg1"/>
                </a:solidFill>
              </a:rPr>
              <a:t>https://kv4p.com/quick_start.html</a:t>
            </a:r>
          </a:p>
        </p:txBody>
      </p:sp>
    </p:spTree>
    <p:extLst>
      <p:ext uri="{BB962C8B-B14F-4D97-AF65-F5344CB8AC3E}">
        <p14:creationId xmlns:p14="http://schemas.microsoft.com/office/powerpoint/2010/main" val="216102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8BA4-043E-048B-9704-1697EF67BDBF}"/>
              </a:ext>
            </a:extLst>
          </p:cNvPr>
          <p:cNvSpPr>
            <a:spLocks noGrp="1"/>
          </p:cNvSpPr>
          <p:nvPr>
            <p:ph type="title"/>
          </p:nvPr>
        </p:nvSpPr>
        <p:spPr/>
        <p:txBody>
          <a:bodyPr/>
          <a:lstStyle/>
          <a:p>
            <a:r>
              <a:rPr lang="en-US" dirty="0"/>
              <a:t>Other Kits</a:t>
            </a:r>
          </a:p>
        </p:txBody>
      </p:sp>
      <p:sp>
        <p:nvSpPr>
          <p:cNvPr id="3" name="Content Placeholder 2">
            <a:extLst>
              <a:ext uri="{FF2B5EF4-FFF2-40B4-BE49-F238E27FC236}">
                <a16:creationId xmlns:a16="http://schemas.microsoft.com/office/drawing/2014/main" id="{46C11065-F5DA-49B6-9135-6295A361EA7C}"/>
              </a:ext>
            </a:extLst>
          </p:cNvPr>
          <p:cNvSpPr>
            <a:spLocks noGrp="1"/>
          </p:cNvSpPr>
          <p:nvPr>
            <p:ph idx="1"/>
          </p:nvPr>
        </p:nvSpPr>
        <p:spPr>
          <a:xfrm>
            <a:off x="482600" y="3985601"/>
            <a:ext cx="10506991" cy="2157984"/>
          </a:xfrm>
        </p:spPr>
        <p:txBody>
          <a:bodyPr/>
          <a:lstStyle/>
          <a:p>
            <a:r>
              <a:rPr lang="en-US" dirty="0"/>
              <a:t>QRP Labs 50-ohm 20W QRP HF Dummy Load $8.50</a:t>
            </a:r>
          </a:p>
          <a:p>
            <a:pPr marL="342900" indent="-342900">
              <a:buFont typeface="Arial" panose="020B0604020202020204" pitchFamily="34" charset="0"/>
              <a:buChar char="•"/>
            </a:pPr>
            <a:r>
              <a:rPr lang="en-US" dirty="0"/>
              <a:t>20 individual 1K resistors in parallel</a:t>
            </a:r>
          </a:p>
          <a:p>
            <a:pPr marL="342900" indent="-342900">
              <a:buFont typeface="Arial" panose="020B0604020202020204" pitchFamily="34" charset="0"/>
              <a:buChar char="•"/>
            </a:pPr>
            <a:r>
              <a:rPr lang="en-US" dirty="0"/>
              <a:t>BNC connector</a:t>
            </a:r>
          </a:p>
          <a:p>
            <a:pPr marL="342900" indent="-342900">
              <a:buFont typeface="Arial" panose="020B0604020202020204" pitchFamily="34" charset="0"/>
              <a:buChar char="•"/>
            </a:pPr>
            <a:r>
              <a:rPr lang="en-US" dirty="0"/>
              <a:t>Two identical PCBs with the resistors sandwiched between them</a:t>
            </a:r>
          </a:p>
        </p:txBody>
      </p:sp>
      <p:pic>
        <p:nvPicPr>
          <p:cNvPr id="5" name="Picture 4" descr="A green circuit board with silver metal rods and a white cable&#10;&#10;AI-generated content may be incorrect.">
            <a:extLst>
              <a:ext uri="{FF2B5EF4-FFF2-40B4-BE49-F238E27FC236}">
                <a16:creationId xmlns:a16="http://schemas.microsoft.com/office/drawing/2014/main" id="{F8881581-5321-D0DC-E4AF-F8B0B6217D9F}"/>
              </a:ext>
            </a:extLst>
          </p:cNvPr>
          <p:cNvPicPr>
            <a:picLocks noChangeAspect="1"/>
          </p:cNvPicPr>
          <p:nvPr/>
        </p:nvPicPr>
        <p:blipFill>
          <a:blip r:embed="rId2">
            <a:extLst>
              <a:ext uri="{28A0092B-C50C-407E-A947-70E740481C1C}">
                <a14:useLocalDpi xmlns:a14="http://schemas.microsoft.com/office/drawing/2010/main" val="0"/>
              </a:ext>
            </a:extLst>
          </a:blip>
          <a:srcRect t="18933" b="18398"/>
          <a:stretch/>
        </p:blipFill>
        <p:spPr>
          <a:xfrm>
            <a:off x="4721495" y="585216"/>
            <a:ext cx="7379380" cy="3468309"/>
          </a:xfrm>
          <a:prstGeom prst="rect">
            <a:avLst/>
          </a:prstGeom>
        </p:spPr>
      </p:pic>
    </p:spTree>
    <p:extLst>
      <p:ext uri="{BB962C8B-B14F-4D97-AF65-F5344CB8AC3E}">
        <p14:creationId xmlns:p14="http://schemas.microsoft.com/office/powerpoint/2010/main" val="73944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72EC-BA75-F029-5CEF-1C6ED9157C1C}"/>
              </a:ext>
            </a:extLst>
          </p:cNvPr>
          <p:cNvSpPr>
            <a:spLocks noGrp="1"/>
          </p:cNvSpPr>
          <p:nvPr>
            <p:ph type="title"/>
          </p:nvPr>
        </p:nvSpPr>
        <p:spPr/>
        <p:txBody>
          <a:bodyPr/>
          <a:lstStyle/>
          <a:p>
            <a:r>
              <a:rPr lang="en-US" dirty="0"/>
              <a:t>Other Kits</a:t>
            </a:r>
          </a:p>
        </p:txBody>
      </p:sp>
      <p:sp>
        <p:nvSpPr>
          <p:cNvPr id="3" name="Content Placeholder 2">
            <a:extLst>
              <a:ext uri="{FF2B5EF4-FFF2-40B4-BE49-F238E27FC236}">
                <a16:creationId xmlns:a16="http://schemas.microsoft.com/office/drawing/2014/main" id="{D2AB33E4-7995-3F1F-A6AC-8FCFE8632308}"/>
              </a:ext>
            </a:extLst>
          </p:cNvPr>
          <p:cNvSpPr>
            <a:spLocks noGrp="1"/>
          </p:cNvSpPr>
          <p:nvPr>
            <p:ph idx="1"/>
          </p:nvPr>
        </p:nvSpPr>
        <p:spPr/>
        <p:txBody>
          <a:bodyPr>
            <a:normAutofit fontScale="92500"/>
          </a:bodyPr>
          <a:lstStyle/>
          <a:p>
            <a:r>
              <a:rPr lang="en-US" dirty="0"/>
              <a:t>Four State QRP Group CW-VOX $49</a:t>
            </a:r>
          </a:p>
          <a:p>
            <a:pPr marL="342900" indent="-342900">
              <a:buFont typeface="Arial" panose="020B0604020202020204" pitchFamily="34" charset="0"/>
              <a:buChar char="•"/>
            </a:pPr>
            <a:r>
              <a:rPr lang="en-US" dirty="0"/>
              <a:t>Leverages the ability of Morse Code                                                                   operators to vocalize Morse Code using                                                                        "da" for dashes and "</a:t>
            </a:r>
            <a:r>
              <a:rPr lang="en-US" dirty="0" err="1"/>
              <a:t>dit</a:t>
            </a:r>
            <a:r>
              <a:rPr lang="en-US" dirty="0"/>
              <a:t>" for dots</a:t>
            </a:r>
          </a:p>
          <a:p>
            <a:pPr marL="342900" indent="-342900">
              <a:buFont typeface="Arial" panose="020B0604020202020204" pitchFamily="34" charset="0"/>
              <a:buChar char="•"/>
            </a:pPr>
            <a:r>
              <a:rPr lang="en-US" dirty="0"/>
              <a:t>Built-in condenser microphone</a:t>
            </a:r>
          </a:p>
          <a:p>
            <a:pPr marL="342900" indent="-342900">
              <a:buFont typeface="Arial" panose="020B0604020202020204" pitchFamily="34" charset="0"/>
              <a:buChar char="•"/>
            </a:pPr>
            <a:r>
              <a:rPr lang="en-US" dirty="0"/>
              <a:t>Operated either from an internal 9v battery, or an external 9 to 12 volt source</a:t>
            </a:r>
          </a:p>
        </p:txBody>
      </p:sp>
      <p:pic>
        <p:nvPicPr>
          <p:cNvPr id="5" name="Picture 4" descr="A black and red electronic devices&#10;&#10;AI-generated content may be incorrect.">
            <a:extLst>
              <a:ext uri="{FF2B5EF4-FFF2-40B4-BE49-F238E27FC236}">
                <a16:creationId xmlns:a16="http://schemas.microsoft.com/office/drawing/2014/main" id="{600E0276-9C80-8DBA-1C83-8F7F3CAA6E2E}"/>
              </a:ext>
            </a:extLst>
          </p:cNvPr>
          <p:cNvPicPr>
            <a:picLocks noChangeAspect="1"/>
          </p:cNvPicPr>
          <p:nvPr/>
        </p:nvPicPr>
        <p:blipFill>
          <a:blip r:embed="rId2">
            <a:extLst>
              <a:ext uri="{28A0092B-C50C-407E-A947-70E740481C1C}">
                <a14:useLocalDpi xmlns:a14="http://schemas.microsoft.com/office/drawing/2010/main" val="0"/>
              </a:ext>
            </a:extLst>
          </a:blip>
          <a:srcRect l="48000" r="6000" b="9331"/>
          <a:stretch/>
        </p:blipFill>
        <p:spPr>
          <a:xfrm rot="16200000">
            <a:off x="6805676" y="-480958"/>
            <a:ext cx="4206240" cy="6217920"/>
          </a:xfrm>
          <a:prstGeom prst="rect">
            <a:avLst/>
          </a:prstGeom>
        </p:spPr>
      </p:pic>
    </p:spTree>
    <p:extLst>
      <p:ext uri="{BB962C8B-B14F-4D97-AF65-F5344CB8AC3E}">
        <p14:creationId xmlns:p14="http://schemas.microsoft.com/office/powerpoint/2010/main" val="280424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BD148E7-1EDB-4129-A130-04858F701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9855"/>
            <a:ext cx="11147071" cy="585126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357F6C-9ABB-CC83-8D9F-DC0E9B5C5C08}"/>
              </a:ext>
            </a:extLst>
          </p:cNvPr>
          <p:cNvSpPr>
            <a:spLocks noGrp="1"/>
          </p:cNvSpPr>
          <p:nvPr>
            <p:ph type="title"/>
          </p:nvPr>
        </p:nvSpPr>
        <p:spPr>
          <a:xfrm>
            <a:off x="680605" y="976160"/>
            <a:ext cx="5415395" cy="4902115"/>
          </a:xfrm>
        </p:spPr>
        <p:txBody>
          <a:bodyPr anchor="ctr">
            <a:normAutofit/>
          </a:bodyPr>
          <a:lstStyle/>
          <a:p>
            <a:r>
              <a:rPr lang="en-US" dirty="0"/>
              <a:t>What is it?</a:t>
            </a:r>
          </a:p>
        </p:txBody>
      </p:sp>
      <p:cxnSp>
        <p:nvCxnSpPr>
          <p:cNvPr id="32" name="Straight Connector 31">
            <a:extLst>
              <a:ext uri="{FF2B5EF4-FFF2-40B4-BE49-F238E27FC236}">
                <a16:creationId xmlns:a16="http://schemas.microsoft.com/office/drawing/2014/main" id="{8E1E68C9-4F6E-4640-AE06-FCA671F7D5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10EF007-AE49-ACCF-61FD-A51E6D1907EE}"/>
              </a:ext>
            </a:extLst>
          </p:cNvPr>
          <p:cNvSpPr>
            <a:spLocks noGrp="1"/>
          </p:cNvSpPr>
          <p:nvPr>
            <p:ph idx="1"/>
          </p:nvPr>
        </p:nvSpPr>
        <p:spPr>
          <a:xfrm>
            <a:off x="5067300" y="600080"/>
            <a:ext cx="6370913" cy="5278206"/>
          </a:xfrm>
        </p:spPr>
        <p:txBody>
          <a:bodyPr anchor="ctr">
            <a:normAutofit/>
          </a:bodyPr>
          <a:lstStyle/>
          <a:p>
            <a:r>
              <a:rPr lang="en-US" sz="3200" dirty="0"/>
              <a:t>KV4P HT is an Open-Source Kit designed by KV4P. It is a device that turns your phone, into an Amateur Radio HT that is powered and controlled by the Android device. Using the app “KV4P HT” the Android device provides power, frequency control, and audio.</a:t>
            </a:r>
          </a:p>
        </p:txBody>
      </p:sp>
      <p:cxnSp>
        <p:nvCxnSpPr>
          <p:cNvPr id="34" name="Straight Connector 33">
            <a:extLst>
              <a:ext uri="{FF2B5EF4-FFF2-40B4-BE49-F238E27FC236}">
                <a16:creationId xmlns:a16="http://schemas.microsoft.com/office/drawing/2014/main" id="{8DF3F0BE-4FF5-481A-9206-F765D61B5F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185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392B5-C04A-CC3D-8F1C-DAC4F2BFA8CE}"/>
              </a:ext>
            </a:extLst>
          </p:cNvPr>
          <p:cNvSpPr>
            <a:spLocks noGrp="1"/>
          </p:cNvSpPr>
          <p:nvPr>
            <p:ph type="title"/>
          </p:nvPr>
        </p:nvSpPr>
        <p:spPr>
          <a:xfrm>
            <a:off x="678955" y="976152"/>
            <a:ext cx="3555211" cy="5024920"/>
          </a:xfrm>
        </p:spPr>
        <p:txBody>
          <a:bodyPr anchor="ctr">
            <a:normAutofit/>
          </a:bodyPr>
          <a:lstStyle/>
          <a:p>
            <a:r>
              <a:rPr lang="en-US" dirty="0"/>
              <a:t>What does it do?</a:t>
            </a:r>
          </a:p>
        </p:txBody>
      </p:sp>
      <p:cxnSp>
        <p:nvCxnSpPr>
          <p:cNvPr id="24" name="Straight Connector 23">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Content Placeholder 2">
            <a:extLst>
              <a:ext uri="{FF2B5EF4-FFF2-40B4-BE49-F238E27FC236}">
                <a16:creationId xmlns:a16="http://schemas.microsoft.com/office/drawing/2014/main" id="{BFFC2682-6DA5-62AB-86F8-1501993279B4}"/>
              </a:ext>
            </a:extLst>
          </p:cNvPr>
          <p:cNvGraphicFramePr>
            <a:graphicFrameLocks noGrp="1"/>
          </p:cNvGraphicFramePr>
          <p:nvPr>
            <p:ph idx="1"/>
            <p:extLst>
              <p:ext uri="{D42A27DB-BD31-4B8C-83A1-F6EECF244321}">
                <p14:modId xmlns:p14="http://schemas.microsoft.com/office/powerpoint/2010/main" val="3127768238"/>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77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7027A1-C3C1-07BB-353F-1BCA5B3378AD}"/>
              </a:ext>
            </a:extLst>
          </p:cNvPr>
          <p:cNvSpPr>
            <a:spLocks noGrp="1"/>
          </p:cNvSpPr>
          <p:nvPr>
            <p:ph type="title"/>
          </p:nvPr>
        </p:nvSpPr>
        <p:spPr>
          <a:xfrm>
            <a:off x="482600" y="976160"/>
            <a:ext cx="3964251" cy="2237925"/>
          </a:xfrm>
        </p:spPr>
        <p:txBody>
          <a:bodyPr>
            <a:normAutofit/>
          </a:bodyPr>
          <a:lstStyle/>
          <a:p>
            <a:r>
              <a:rPr lang="en-US" dirty="0"/>
              <a:t>Who can build it?</a:t>
            </a:r>
          </a:p>
        </p:txBody>
      </p:sp>
      <p:cxnSp>
        <p:nvCxnSpPr>
          <p:cNvPr id="12" name="Straight Connector 11">
            <a:extLst>
              <a:ext uri="{FF2B5EF4-FFF2-40B4-BE49-F238E27FC236}">
                <a16:creationId xmlns:a16="http://schemas.microsoft.com/office/drawing/2014/main" id="{E9615127-4E4B-44AE-B157-C50975D41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54B74E7-4CB3-41D2-F4A2-6EEA78C58906}"/>
              </a:ext>
            </a:extLst>
          </p:cNvPr>
          <p:cNvSpPr>
            <a:spLocks noGrp="1"/>
          </p:cNvSpPr>
          <p:nvPr>
            <p:ph idx="1"/>
          </p:nvPr>
        </p:nvSpPr>
        <p:spPr>
          <a:xfrm>
            <a:off x="482600" y="3408254"/>
            <a:ext cx="3964250" cy="2470031"/>
          </a:xfrm>
        </p:spPr>
        <p:txBody>
          <a:bodyPr>
            <a:normAutofit/>
          </a:bodyPr>
          <a:lstStyle/>
          <a:p>
            <a:pPr algn="ctr"/>
            <a:r>
              <a:rPr lang="en-US" sz="4000" dirty="0"/>
              <a:t>Anyone!</a:t>
            </a:r>
          </a:p>
          <a:p>
            <a:pPr algn="ctr"/>
            <a:r>
              <a:rPr lang="en-US" dirty="0"/>
              <a:t>This kit has </a:t>
            </a:r>
            <a:r>
              <a:rPr lang="en-US" b="0" i="0" dirty="0">
                <a:effectLst/>
                <a:latin typeface="Jost"/>
              </a:rPr>
              <a:t>only 3 components to solder,</a:t>
            </a:r>
            <a:r>
              <a:rPr lang="en-US" dirty="0">
                <a:latin typeface="Jost"/>
              </a:rPr>
              <a:t> The RF chip, SMA Connector, and the Micro-Controller</a:t>
            </a:r>
            <a:endParaRPr lang="en-US" dirty="0"/>
          </a:p>
        </p:txBody>
      </p:sp>
      <p:cxnSp>
        <p:nvCxnSpPr>
          <p:cNvPr id="14" name="Straight Connector 13">
            <a:extLst>
              <a:ext uri="{FF2B5EF4-FFF2-40B4-BE49-F238E27FC236}">
                <a16:creationId xmlns:a16="http://schemas.microsoft.com/office/drawing/2014/main" id="{B607C7DF-2703-4D3B-B500-8182840C0A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4" descr="A person holding a device&#10;&#10;AI-generated content may be incorrect.">
            <a:extLst>
              <a:ext uri="{FF2B5EF4-FFF2-40B4-BE49-F238E27FC236}">
                <a16:creationId xmlns:a16="http://schemas.microsoft.com/office/drawing/2014/main" id="{9AF06D67-F268-D1B9-71E3-622C646C6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825" y="1327933"/>
            <a:ext cx="7315200" cy="4114800"/>
          </a:xfrm>
          <a:prstGeom prst="rect">
            <a:avLst/>
          </a:prstGeom>
        </p:spPr>
      </p:pic>
    </p:spTree>
    <p:extLst>
      <p:ext uri="{BB962C8B-B14F-4D97-AF65-F5344CB8AC3E}">
        <p14:creationId xmlns:p14="http://schemas.microsoft.com/office/powerpoint/2010/main" val="175516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0A6585-63AB-58E0-E93B-ED63B3D45A5F}"/>
              </a:ext>
            </a:extLst>
          </p:cNvPr>
          <p:cNvSpPr>
            <a:spLocks noGrp="1"/>
          </p:cNvSpPr>
          <p:nvPr>
            <p:ph type="title"/>
          </p:nvPr>
        </p:nvSpPr>
        <p:spPr>
          <a:xfrm>
            <a:off x="6103143" y="976160"/>
            <a:ext cx="5526527" cy="2237925"/>
          </a:xfrm>
        </p:spPr>
        <p:txBody>
          <a:bodyPr>
            <a:normAutofit/>
          </a:bodyPr>
          <a:lstStyle/>
          <a:p>
            <a:r>
              <a:rPr lang="en-US" dirty="0"/>
              <a:t>Where do you</a:t>
            </a:r>
            <a:br>
              <a:rPr lang="en-US" dirty="0"/>
            </a:br>
            <a:r>
              <a:rPr lang="en-US" dirty="0"/>
              <a:t>get it?</a:t>
            </a:r>
          </a:p>
        </p:txBody>
      </p:sp>
      <p:cxnSp>
        <p:nvCxnSpPr>
          <p:cNvPr id="12" name="Straight Connector 11">
            <a:extLst>
              <a:ext uri="{FF2B5EF4-FFF2-40B4-BE49-F238E27FC236}">
                <a16:creationId xmlns:a16="http://schemas.microsoft.com/office/drawing/2014/main" id="{5971AF9D-C565-4DF8-BDC9-EE1451B020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4" descr="A group of electrical components&#10;&#10;AI-generated content may be incorrect.">
            <a:extLst>
              <a:ext uri="{FF2B5EF4-FFF2-40B4-BE49-F238E27FC236}">
                <a16:creationId xmlns:a16="http://schemas.microsoft.com/office/drawing/2014/main" id="{3EC42CD7-D78E-4EF9-1FAF-30447091F0EC}"/>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6675" y="561975"/>
            <a:ext cx="5906497" cy="5806161"/>
          </a:xfrm>
          <a:prstGeom prst="rect">
            <a:avLst/>
          </a:prstGeom>
        </p:spPr>
      </p:pic>
      <p:sp>
        <p:nvSpPr>
          <p:cNvPr id="3" name="Content Placeholder 2">
            <a:extLst>
              <a:ext uri="{FF2B5EF4-FFF2-40B4-BE49-F238E27FC236}">
                <a16:creationId xmlns:a16="http://schemas.microsoft.com/office/drawing/2014/main" id="{EFDB0119-7222-C33D-85E6-6A8BB0AA6C07}"/>
              </a:ext>
            </a:extLst>
          </p:cNvPr>
          <p:cNvSpPr>
            <a:spLocks noGrp="1"/>
          </p:cNvSpPr>
          <p:nvPr>
            <p:ph idx="1"/>
          </p:nvPr>
        </p:nvSpPr>
        <p:spPr>
          <a:xfrm>
            <a:off x="6103145" y="3408254"/>
            <a:ext cx="5526526" cy="2470031"/>
          </a:xfrm>
        </p:spPr>
        <p:txBody>
          <a:bodyPr>
            <a:normAutofit/>
          </a:bodyPr>
          <a:lstStyle/>
          <a:p>
            <a:r>
              <a:rPr lang="en-US" dirty="0"/>
              <a:t>KV4P.com has several options</a:t>
            </a:r>
          </a:p>
          <a:p>
            <a:pPr marL="342900" indent="-342900">
              <a:buFont typeface="Arial" panose="020B0604020202020204" pitchFamily="34" charset="0"/>
              <a:buChar char="•"/>
            </a:pPr>
            <a:r>
              <a:rPr lang="en-US" dirty="0"/>
              <a:t>Source the parts and PCB yourself $??</a:t>
            </a:r>
          </a:p>
          <a:p>
            <a:pPr marL="342900" indent="-342900">
              <a:buFont typeface="Arial" panose="020B0604020202020204" pitchFamily="34" charset="0"/>
              <a:buChar char="•"/>
            </a:pPr>
            <a:r>
              <a:rPr lang="en-US" dirty="0"/>
              <a:t>Buy the complete set of parts $39</a:t>
            </a:r>
          </a:p>
          <a:p>
            <a:pPr marL="342900" indent="-342900">
              <a:buFont typeface="Arial" panose="020B0604020202020204" pitchFamily="34" charset="0"/>
              <a:buChar char="•"/>
            </a:pPr>
            <a:r>
              <a:rPr lang="en-US" dirty="0"/>
              <a:t>Buy the complete built kit $59</a:t>
            </a:r>
          </a:p>
        </p:txBody>
      </p:sp>
      <p:cxnSp>
        <p:nvCxnSpPr>
          <p:cNvPr id="14" name="Straight Connector 13">
            <a:extLst>
              <a:ext uri="{FF2B5EF4-FFF2-40B4-BE49-F238E27FC236}">
                <a16:creationId xmlns:a16="http://schemas.microsoft.com/office/drawing/2014/main" id="{E1661F5C-3018-4F57-B263-B9267D4DEE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28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B3E31-7E14-CF13-CF72-55A8028E8CD9}"/>
              </a:ext>
            </a:extLst>
          </p:cNvPr>
          <p:cNvSpPr>
            <a:spLocks noGrp="1"/>
          </p:cNvSpPr>
          <p:nvPr>
            <p:ph type="title"/>
          </p:nvPr>
        </p:nvSpPr>
        <p:spPr>
          <a:xfrm>
            <a:off x="678955" y="976152"/>
            <a:ext cx="3555211" cy="5024920"/>
          </a:xfrm>
        </p:spPr>
        <p:txBody>
          <a:bodyPr anchor="ctr">
            <a:normAutofit/>
          </a:bodyPr>
          <a:lstStyle/>
          <a:p>
            <a:r>
              <a:rPr lang="en-US" dirty="0"/>
              <a:t>How to build it</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Content Placeholder 2">
            <a:extLst>
              <a:ext uri="{FF2B5EF4-FFF2-40B4-BE49-F238E27FC236}">
                <a16:creationId xmlns:a16="http://schemas.microsoft.com/office/drawing/2014/main" id="{A3052DE7-A0A8-296F-EECE-15F51699B6DA}"/>
              </a:ext>
            </a:extLst>
          </p:cNvPr>
          <p:cNvGraphicFramePr>
            <a:graphicFrameLocks noGrp="1"/>
          </p:cNvGraphicFramePr>
          <p:nvPr>
            <p:ph idx="1"/>
            <p:extLst>
              <p:ext uri="{D42A27DB-BD31-4B8C-83A1-F6EECF244321}">
                <p14:modId xmlns:p14="http://schemas.microsoft.com/office/powerpoint/2010/main" val="3335761258"/>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3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DBA2-60CE-1AC0-E378-8552166DD2FD}"/>
              </a:ext>
            </a:extLst>
          </p:cNvPr>
          <p:cNvSpPr>
            <a:spLocks noGrp="1"/>
          </p:cNvSpPr>
          <p:nvPr>
            <p:ph type="title"/>
          </p:nvPr>
        </p:nvSpPr>
        <p:spPr/>
        <p:txBody>
          <a:bodyPr/>
          <a:lstStyle/>
          <a:p>
            <a:r>
              <a:rPr lang="en-US" dirty="0"/>
              <a:t>How to use it</a:t>
            </a:r>
          </a:p>
        </p:txBody>
      </p:sp>
      <p:sp>
        <p:nvSpPr>
          <p:cNvPr id="3" name="Content Placeholder 2">
            <a:extLst>
              <a:ext uri="{FF2B5EF4-FFF2-40B4-BE49-F238E27FC236}">
                <a16:creationId xmlns:a16="http://schemas.microsoft.com/office/drawing/2014/main" id="{B90EA81D-C242-BF86-3763-C105BD287CAF}"/>
              </a:ext>
            </a:extLst>
          </p:cNvPr>
          <p:cNvSpPr>
            <a:spLocks noGrp="1"/>
          </p:cNvSpPr>
          <p:nvPr>
            <p:ph idx="1"/>
          </p:nvPr>
        </p:nvSpPr>
        <p:spPr>
          <a:xfrm>
            <a:off x="482600" y="3306870"/>
            <a:ext cx="7680325" cy="2572721"/>
          </a:xfrm>
        </p:spPr>
        <p:txBody>
          <a:bodyPr>
            <a:normAutofit fontScale="92500" lnSpcReduction="20000"/>
          </a:bodyPr>
          <a:lstStyle/>
          <a:p>
            <a:pPr marL="342900" indent="-342900">
              <a:buFont typeface="Arial" panose="020B0604020202020204" pitchFamily="34" charset="0"/>
              <a:buChar char="•"/>
            </a:pPr>
            <a:r>
              <a:rPr lang="en-US" sz="2600" dirty="0"/>
              <a:t>Download the “KV4P HT” Android app</a:t>
            </a:r>
          </a:p>
          <a:p>
            <a:pPr marL="342900" indent="-342900">
              <a:buFont typeface="Arial" panose="020B0604020202020204" pitchFamily="34" charset="0"/>
              <a:buChar char="•"/>
            </a:pPr>
            <a:r>
              <a:rPr lang="en-US" sz="2600" dirty="0"/>
              <a:t>Plug in the HT using the USB-C cable</a:t>
            </a:r>
          </a:p>
          <a:p>
            <a:pPr marL="342900" indent="-342900">
              <a:buFont typeface="Arial" panose="020B0604020202020204" pitchFamily="34" charset="0"/>
              <a:buChar char="•"/>
            </a:pPr>
            <a:r>
              <a:rPr lang="en-US" sz="2600" dirty="0"/>
              <a:t>The first time you run the Android app, it will flash the firmware onto your kv4p HT. It takes about 5-10 minutes.</a:t>
            </a:r>
          </a:p>
          <a:p>
            <a:pPr marL="342900" indent="-342900">
              <a:buFont typeface="Arial" panose="020B0604020202020204" pitchFamily="34" charset="0"/>
              <a:buChar char="•"/>
            </a:pPr>
            <a:r>
              <a:rPr lang="en-US" sz="2600" dirty="0"/>
              <a:t>Type in your frequency and PL Tone, then push the PTT button</a:t>
            </a:r>
          </a:p>
          <a:p>
            <a:endParaRPr lang="en-US" dirty="0"/>
          </a:p>
          <a:p>
            <a:endParaRPr lang="en-US" dirty="0"/>
          </a:p>
        </p:txBody>
      </p:sp>
      <p:pic>
        <p:nvPicPr>
          <p:cNvPr id="9" name="Picture 8" descr="A cell phone with numbers on it&#10;&#10;AI-generated content may be incorrect.">
            <a:extLst>
              <a:ext uri="{FF2B5EF4-FFF2-40B4-BE49-F238E27FC236}">
                <a16:creationId xmlns:a16="http://schemas.microsoft.com/office/drawing/2014/main" id="{843C2BF6-B65B-AF40-0EBD-7AA655A65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726" y="532518"/>
            <a:ext cx="3295460" cy="5792963"/>
          </a:xfrm>
          <a:prstGeom prst="rect">
            <a:avLst/>
          </a:prstGeom>
        </p:spPr>
      </p:pic>
    </p:spTree>
    <p:extLst>
      <p:ext uri="{BB962C8B-B14F-4D97-AF65-F5344CB8AC3E}">
        <p14:creationId xmlns:p14="http://schemas.microsoft.com/office/powerpoint/2010/main" val="16564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F97B-8901-BB98-DC96-99C89209D012}"/>
              </a:ext>
            </a:extLst>
          </p:cNvPr>
          <p:cNvSpPr>
            <a:spLocks noGrp="1"/>
          </p:cNvSpPr>
          <p:nvPr>
            <p:ph type="title"/>
          </p:nvPr>
        </p:nvSpPr>
        <p:spPr/>
        <p:txBody>
          <a:bodyPr/>
          <a:lstStyle/>
          <a:p>
            <a:r>
              <a:rPr lang="en-US" dirty="0"/>
              <a:t>Other Kits</a:t>
            </a:r>
          </a:p>
        </p:txBody>
      </p:sp>
      <p:sp>
        <p:nvSpPr>
          <p:cNvPr id="3" name="Content Placeholder 2">
            <a:extLst>
              <a:ext uri="{FF2B5EF4-FFF2-40B4-BE49-F238E27FC236}">
                <a16:creationId xmlns:a16="http://schemas.microsoft.com/office/drawing/2014/main" id="{77C653CD-F4B2-834C-AEC0-CABA5F8E1BDD}"/>
              </a:ext>
            </a:extLst>
          </p:cNvPr>
          <p:cNvSpPr>
            <a:spLocks noGrp="1"/>
          </p:cNvSpPr>
          <p:nvPr>
            <p:ph idx="1"/>
          </p:nvPr>
        </p:nvSpPr>
        <p:spPr/>
        <p:txBody>
          <a:bodyPr/>
          <a:lstStyle/>
          <a:p>
            <a:r>
              <a:rPr lang="en-US" dirty="0"/>
              <a:t>KX3 160-6M TRANSCEIVER $1599</a:t>
            </a:r>
          </a:p>
          <a:p>
            <a:pPr marL="342900" indent="-342900">
              <a:buFont typeface="Arial" panose="020B0604020202020204" pitchFamily="34" charset="0"/>
              <a:buChar char="•"/>
            </a:pPr>
            <a:r>
              <a:rPr lang="en-US" dirty="0"/>
              <a:t>Adjustable 0.1-10 W</a:t>
            </a:r>
          </a:p>
          <a:p>
            <a:pPr marL="342900" indent="-342900">
              <a:buFont typeface="Arial" panose="020B0604020202020204" pitchFamily="34" charset="0"/>
              <a:buChar char="•"/>
            </a:pPr>
            <a:r>
              <a:rPr lang="en-US" dirty="0"/>
              <a:t>Software-defined radio (SDR) architecture</a:t>
            </a:r>
          </a:p>
          <a:p>
            <a:pPr marL="342900" indent="-342900">
              <a:buFont typeface="Arial" panose="020B0604020202020204" pitchFamily="34" charset="0"/>
              <a:buChar char="•"/>
            </a:pPr>
            <a:r>
              <a:rPr lang="en-US" dirty="0"/>
              <a:t>Built-in PSK/TTY decode/encode allows                                                          data mode operation without a PC</a:t>
            </a:r>
          </a:p>
        </p:txBody>
      </p:sp>
      <p:pic>
        <p:nvPicPr>
          <p:cNvPr id="5" name="Picture 4" descr="A close-up of a radio&#10;&#10;AI-generated content may be incorrect.">
            <a:extLst>
              <a:ext uri="{FF2B5EF4-FFF2-40B4-BE49-F238E27FC236}">
                <a16:creationId xmlns:a16="http://schemas.microsoft.com/office/drawing/2014/main" id="{6F252327-C265-D746-DE9C-DC2C054BB148}"/>
              </a:ext>
            </a:extLst>
          </p:cNvPr>
          <p:cNvPicPr>
            <a:picLocks noChangeAspect="1"/>
          </p:cNvPicPr>
          <p:nvPr/>
        </p:nvPicPr>
        <p:blipFill>
          <a:blip r:embed="rId2">
            <a:extLst>
              <a:ext uri="{28A0092B-C50C-407E-A947-70E740481C1C}">
                <a14:useLocalDpi xmlns:a14="http://schemas.microsoft.com/office/drawing/2010/main" val="0"/>
              </a:ext>
            </a:extLst>
          </a:blip>
          <a:srcRect l="11431" r="12949" b="9360"/>
          <a:stretch/>
        </p:blipFill>
        <p:spPr>
          <a:xfrm>
            <a:off x="5799836" y="610171"/>
            <a:ext cx="6096000" cy="3689684"/>
          </a:xfrm>
          <a:prstGeom prst="rect">
            <a:avLst/>
          </a:prstGeom>
        </p:spPr>
      </p:pic>
    </p:spTree>
    <p:extLst>
      <p:ext uri="{BB962C8B-B14F-4D97-AF65-F5344CB8AC3E}">
        <p14:creationId xmlns:p14="http://schemas.microsoft.com/office/powerpoint/2010/main" val="296804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775641-25FD-E07B-6286-7BD885F19D37}"/>
              </a:ext>
            </a:extLst>
          </p:cNvPr>
          <p:cNvSpPr>
            <a:spLocks noGrp="1"/>
          </p:cNvSpPr>
          <p:nvPr>
            <p:ph type="title"/>
          </p:nvPr>
        </p:nvSpPr>
        <p:spPr>
          <a:xfrm>
            <a:off x="482600" y="976160"/>
            <a:ext cx="3964251" cy="2237925"/>
          </a:xfrm>
        </p:spPr>
        <p:txBody>
          <a:bodyPr>
            <a:normAutofit/>
          </a:bodyPr>
          <a:lstStyle/>
          <a:p>
            <a:pPr>
              <a:lnSpc>
                <a:spcPct val="90000"/>
              </a:lnSpc>
            </a:pPr>
            <a:r>
              <a:rPr lang="en-US" sz="5100" dirty="0"/>
              <a:t>Other Kits</a:t>
            </a:r>
          </a:p>
        </p:txBody>
      </p:sp>
      <p:sp>
        <p:nvSpPr>
          <p:cNvPr id="3" name="Content Placeholder 2">
            <a:extLst>
              <a:ext uri="{FF2B5EF4-FFF2-40B4-BE49-F238E27FC236}">
                <a16:creationId xmlns:a16="http://schemas.microsoft.com/office/drawing/2014/main" id="{4E8F1C63-E9A2-B54E-C2FF-37CF13030499}"/>
              </a:ext>
            </a:extLst>
          </p:cNvPr>
          <p:cNvSpPr>
            <a:spLocks noGrp="1"/>
          </p:cNvSpPr>
          <p:nvPr>
            <p:ph idx="1"/>
          </p:nvPr>
        </p:nvSpPr>
        <p:spPr>
          <a:xfrm>
            <a:off x="482600" y="3408254"/>
            <a:ext cx="3964250" cy="2470031"/>
          </a:xfrm>
        </p:spPr>
        <p:txBody>
          <a:bodyPr>
            <a:normAutofit/>
          </a:bodyPr>
          <a:lstStyle/>
          <a:p>
            <a:r>
              <a:rPr lang="en-US" sz="2000" dirty="0"/>
              <a:t>QRP Labs QMX+ 160-6m multi-mode transceiver $125</a:t>
            </a:r>
          </a:p>
          <a:p>
            <a:pPr marL="342900" indent="-342900">
              <a:buFont typeface="Arial" panose="020B0604020202020204" pitchFamily="34" charset="0"/>
              <a:buChar char="•"/>
            </a:pPr>
            <a:r>
              <a:rPr lang="en-US" sz="2000" dirty="0"/>
              <a:t>CW and FSK Digi modes (SSB in future firmware release)</a:t>
            </a:r>
          </a:p>
          <a:p>
            <a:pPr marL="342900" indent="-342900">
              <a:buFont typeface="Arial" panose="020B0604020202020204" pitchFamily="34" charset="0"/>
              <a:buChar char="•"/>
            </a:pPr>
            <a:r>
              <a:rPr lang="en-US" sz="2000" dirty="0"/>
              <a:t>3-5W output at 12V supply</a:t>
            </a:r>
          </a:p>
          <a:p>
            <a:pPr marL="342900" indent="-342900">
              <a:buFont typeface="Arial" panose="020B0604020202020204" pitchFamily="34" charset="0"/>
              <a:buChar char="•"/>
            </a:pPr>
            <a:endParaRPr lang="en-US" sz="2000" dirty="0"/>
          </a:p>
        </p:txBody>
      </p:sp>
      <p:pic>
        <p:nvPicPr>
          <p:cNvPr id="5" name="Picture 4" descr="A black electronic device with a green screen&#10;&#10;AI-generated content may be incorrect.">
            <a:extLst>
              <a:ext uri="{FF2B5EF4-FFF2-40B4-BE49-F238E27FC236}">
                <a16:creationId xmlns:a16="http://schemas.microsoft.com/office/drawing/2014/main" id="{E1B8E97C-D8C1-1F29-D63C-38E233121EDB}"/>
              </a:ext>
            </a:extLst>
          </p:cNvPr>
          <p:cNvPicPr>
            <a:picLocks noChangeAspect="1"/>
          </p:cNvPicPr>
          <p:nvPr/>
        </p:nvPicPr>
        <p:blipFill>
          <a:blip r:embed="rId2">
            <a:alphaModFix/>
            <a:extLst>
              <a:ext uri="{28A0092B-C50C-407E-A947-70E740481C1C}">
                <a14:useLocalDpi xmlns:a14="http://schemas.microsoft.com/office/drawing/2010/main" val="0"/>
              </a:ext>
            </a:extLst>
          </a:blip>
          <a:srcRect l="9731" r="5360" b="-1"/>
          <a:stretch/>
        </p:blipFill>
        <p:spPr>
          <a:xfrm>
            <a:off x="5040694" y="489856"/>
            <a:ext cx="6588977" cy="5878282"/>
          </a:xfrm>
          <a:prstGeom prst="rect">
            <a:avLst/>
          </a:prstGeom>
        </p:spPr>
      </p:pic>
      <p:cxnSp>
        <p:nvCxnSpPr>
          <p:cNvPr id="12" name="Straight Connector 11">
            <a:extLst>
              <a:ext uri="{FF2B5EF4-FFF2-40B4-BE49-F238E27FC236}">
                <a16:creationId xmlns:a16="http://schemas.microsoft.com/office/drawing/2014/main" id="{06A9FE31-8E40-4AAC-8B90-1AD6D7520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2CE755F-6139-4A64-8874-30A9A3EFB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5930256"/>
      </p:ext>
    </p:extLst>
  </p:cSld>
  <p:clrMapOvr>
    <a:masterClrMapping/>
  </p:clrMapOvr>
</p:sld>
</file>

<file path=ppt/theme/theme1.xml><?xml version="1.0" encoding="utf-8"?>
<a:theme xmlns:a="http://schemas.openxmlformats.org/drawingml/2006/main" name="LevelVTI">
  <a:themeElements>
    <a:clrScheme name="AnalogousFromDarkSeedLeftStep">
      <a:dk1>
        <a:srgbClr val="000000"/>
      </a:dk1>
      <a:lt1>
        <a:srgbClr val="FFFFFF"/>
      </a:lt1>
      <a:dk2>
        <a:srgbClr val="1C2031"/>
      </a:dk2>
      <a:lt2>
        <a:srgbClr val="F0F3F1"/>
      </a:lt2>
      <a:accent1>
        <a:srgbClr val="D040B9"/>
      </a:accent1>
      <a:accent2>
        <a:srgbClr val="9A2EBE"/>
      </a:accent2>
      <a:accent3>
        <a:srgbClr val="6F40D0"/>
      </a:accent3>
      <a:accent4>
        <a:srgbClr val="3440C0"/>
      </a:accent4>
      <a:accent5>
        <a:srgbClr val="4088D0"/>
      </a:accent5>
      <a:accent6>
        <a:srgbClr val="2EB3BE"/>
      </a:accent6>
      <a:hlink>
        <a:srgbClr val="3F6ABF"/>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26512</TotalTime>
  <Words>410</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Jost</vt:lpstr>
      <vt:lpstr>Seaford</vt:lpstr>
      <vt:lpstr>LevelVTI</vt:lpstr>
      <vt:lpstr>KV4P HT Open-Source Kit</vt:lpstr>
      <vt:lpstr>What is it?</vt:lpstr>
      <vt:lpstr>What does it do?</vt:lpstr>
      <vt:lpstr>Who can build it?</vt:lpstr>
      <vt:lpstr>Where do you get it?</vt:lpstr>
      <vt:lpstr>How to build it</vt:lpstr>
      <vt:lpstr>How to use it</vt:lpstr>
      <vt:lpstr>Other Kits</vt:lpstr>
      <vt:lpstr>Other Kits</vt:lpstr>
      <vt:lpstr>Other Kits</vt:lpstr>
      <vt:lpstr>Other Kits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wheeler</dc:creator>
  <cp:lastModifiedBy>chris wheeler</cp:lastModifiedBy>
  <cp:revision>8</cp:revision>
  <dcterms:created xsi:type="dcterms:W3CDTF">2025-02-02T22:05:02Z</dcterms:created>
  <dcterms:modified xsi:type="dcterms:W3CDTF">2025-02-28T00:33:52Z</dcterms:modified>
</cp:coreProperties>
</file>