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AE783-4104-BADF-B8F2-A1D8F2D5C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B75578-771D-796D-4FDD-4B0C7D56A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B6997-1AFD-419B-3B1B-B99642065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4D350-7A56-F67E-D28C-51B2A04A1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5E6B7-98B6-9F6D-A193-CAAC101E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62105-082C-3579-6E55-B50CA25A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A6033-33D5-BC9F-924F-B960BD4F0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F18B-ED1F-F4DB-CB91-791DC038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4AECF-2B4E-8B9B-D970-8DCE3049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5A0C3-31C6-352F-1ECC-7239C5CAB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5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9D22B-CC94-B1ED-3F3A-B96BE1FE3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CD5F6-1674-BD64-8626-FED26E3BB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5634F-9F53-26C5-F914-FA7ED82EA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A9222-F9C3-30C7-E2BB-85A5BD80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C8283-0691-05B8-7571-EE1D17DF7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4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2C2D8-7976-8EC3-7420-D96261F68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25685-29EC-EB5A-B3BA-8762D0A4E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4AE32-E2E9-0285-CF8E-17D284D06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70E5-DAF3-E4B3-10DB-E0D031341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C6BF9-5178-15D2-9877-C28996440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2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5DF89-64AA-A0AA-D481-96C5841C1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6872B-85E7-208D-D8D8-55B284C5B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0C4F2-22B9-FE9F-D859-261575C3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37F14-25D7-93AA-2B4C-59A5A84F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F4DB9-67F8-E80B-8724-A40D7AD34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3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706F4-78F8-BFE2-1190-B2A77576C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73FEE-8B54-6FB6-A644-74D4F4A51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74A7F-B084-5E29-8332-507A4193A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EEB50-9960-40E6-5D75-967A9369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6250D5-023C-DBD3-6B38-5F2715AA7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45F45-1D5F-2E80-9A33-04D9CC23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C7B1D-3CE2-3F41-29C7-F68552C71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3C860-C368-384A-B755-D1B0CE448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5718A-D09E-65CE-5E0F-7F4804FDD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E85523-4D2A-E961-7DD2-F3615C4A47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472A71-8AEE-ECFC-F7AB-9DEC3D271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0F9FC9-6159-E2AE-D128-4D83F049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833840-F8E5-9973-6E79-2C8C81BBA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F5D275-6FE8-B225-5039-0EA90A9EC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5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8C78A-E4CF-7E74-AF2F-03F27B0C3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A11500-2250-D0DC-166C-E359E065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3692D2-66D2-8942-3FB0-A95B5C7E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FC4B5-88D1-8884-92E8-303D344D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4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49850F-42CA-67B4-6A71-DE23E505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2BBC93-38C6-2B0D-F61E-A96B203A8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512EC-D5BE-BEB0-8470-E6F90AFF5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67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39C6-E883-CDE4-1478-1D0F8BE1E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9F5A7-C5E5-EE9E-E9A9-BF6941518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15A7E-C750-3B9C-9CBD-0D23B866A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0724D-DA2C-509B-3834-9090C618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C1D39-AD8E-9EFF-72EE-285382AD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040E4-9C88-8841-CE98-6E05B4938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B99C7-CE91-B520-8920-36326E36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9243AF-E1CC-A809-6D54-704CB1875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E3592-85AE-03F4-8577-D37322789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2CB7F-9975-F8BD-72C1-83C8FF26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E953A-E05A-A295-ACFE-8D8D6D0E7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7F146-1993-38C8-F862-154FEFD1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0CAF11-9CA6-5AB3-64F5-DF097E8C7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5DA2F-A9CA-4676-1811-4FF966862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4CA77-8012-3DA3-7110-6C81379C8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2E28-76D9-4D04-9B46-F0B9481A1D9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F8BF0-7B22-4FB4-7A94-5E42FA92E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A6F5D-9B1C-03AD-F0F4-CE764FED6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0E6F5-DA21-4A7C-B2AD-4F258CB0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2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dn.rohde-schwarz.com/pws/campaigns/rsa/Rohde-Schwarz_Understanding-NVIS_v1.1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rrl-ohio.org/nvi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69B90-DD4C-0986-FF59-2444FBB9B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5123" y="1122363"/>
            <a:ext cx="9719187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Understanding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Near Vertical Incidence Skywave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NVIS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40E27-3245-316F-CDE2-00C487949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7523" y="4088734"/>
            <a:ext cx="9144000" cy="1655762"/>
          </a:xfrm>
        </p:spPr>
        <p:txBody>
          <a:bodyPr/>
          <a:lstStyle/>
          <a:p>
            <a:r>
              <a:rPr lang="en-US" dirty="0"/>
              <a:t>Calvert AUXCOMM</a:t>
            </a:r>
          </a:p>
          <a:p>
            <a:r>
              <a:rPr lang="en-US" dirty="0"/>
              <a:t>March 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100AE3-911D-3F80-037C-88B19BB13184}"/>
              </a:ext>
            </a:extLst>
          </p:cNvPr>
          <p:cNvSpPr txBox="1"/>
          <p:nvPr/>
        </p:nvSpPr>
        <p:spPr>
          <a:xfrm>
            <a:off x="1323287" y="5190925"/>
            <a:ext cx="412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Info herein taken from Rohde &amp; Schwarz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05878D-7D9B-3DF8-9BE6-4F596C84BA6B}"/>
              </a:ext>
            </a:extLst>
          </p:cNvPr>
          <p:cNvSpPr txBox="1"/>
          <p:nvPr/>
        </p:nvSpPr>
        <p:spPr>
          <a:xfrm>
            <a:off x="5306368" y="5183804"/>
            <a:ext cx="1758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Application Note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80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35D7E-8835-57F6-7F97-671514DDA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Low Inverted V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8A8B66-3884-5B18-95DB-9620AAA5F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468" y="1349529"/>
            <a:ext cx="8946303" cy="4639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31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CB6D9-2E04-9A2B-2D86-F1B73171C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Inverted 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D70680-030A-554B-BE88-61B911717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6717" y="1124303"/>
            <a:ext cx="6952593" cy="44642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AFAA64-3837-6079-9EB5-DF1962DF9596}"/>
              </a:ext>
            </a:extLst>
          </p:cNvPr>
          <p:cNvSpPr txBox="1"/>
          <p:nvPr/>
        </p:nvSpPr>
        <p:spPr>
          <a:xfrm>
            <a:off x="3121572" y="5644055"/>
            <a:ext cx="5940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Needs a good ground or a counterpoise</a:t>
            </a:r>
          </a:p>
        </p:txBody>
      </p:sp>
    </p:spTree>
    <p:extLst>
      <p:ext uri="{BB962C8B-B14F-4D97-AF65-F5344CB8AC3E}">
        <p14:creationId xmlns:p14="http://schemas.microsoft.com/office/powerpoint/2010/main" val="2143120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6204E-A453-C3A4-2A5E-4788ED97D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Loop Antennas Including Mag Loops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AC6CA8-87CC-6F83-4FC7-92AC5FF0C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632" y="1462346"/>
            <a:ext cx="5837465" cy="498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63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077EC8-1978-7B9E-7544-3F4ECC05B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Calvert AUXCOMM Plans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EA01C8-1B85-6735-2E7E-E011BA9D6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07" y="1501160"/>
            <a:ext cx="10515600" cy="44571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Participate in “NVIS Day” sponsored by Ohio ARES</a:t>
            </a:r>
          </a:p>
          <a:p>
            <a:pPr lvl="1"/>
            <a:r>
              <a:rPr lang="en-US" dirty="0"/>
              <a:t>April 25  10 am to 4 pm</a:t>
            </a:r>
          </a:p>
          <a:p>
            <a:pPr lvl="1" fontAlgn="base"/>
            <a:r>
              <a:rPr lang="en-US" dirty="0"/>
              <a:t>3902 LSB</a:t>
            </a:r>
          </a:p>
          <a:p>
            <a:pPr lvl="1" fontAlgn="base"/>
            <a:r>
              <a:rPr lang="en-US" dirty="0"/>
              <a:t>7240 LSB</a:t>
            </a:r>
          </a:p>
          <a:p>
            <a:pPr lvl="1" fontAlgn="base"/>
            <a:r>
              <a:rPr lang="en-US" dirty="0"/>
              <a:t>DMR ARES </a:t>
            </a:r>
            <a:r>
              <a:rPr lang="en-US" dirty="0" err="1"/>
              <a:t>Talkgroup</a:t>
            </a:r>
            <a:r>
              <a:rPr lang="en-US" dirty="0"/>
              <a:t> 31395 (if feasible)</a:t>
            </a:r>
          </a:p>
          <a:p>
            <a:pPr lvl="1"/>
            <a:r>
              <a:rPr lang="en-US" u="sng" dirty="0">
                <a:hlinkClick r:id="rId2"/>
              </a:rPr>
              <a:t>https://arrl-ohio.org/nvis/</a:t>
            </a:r>
            <a:endParaRPr lang="en-US" u="sng" dirty="0"/>
          </a:p>
          <a:p>
            <a:r>
              <a:rPr lang="en-US" dirty="0"/>
              <a:t>Set up multiple NVIS stations around the county/tri-county area.</a:t>
            </a:r>
          </a:p>
          <a:p>
            <a:pPr lvl="1"/>
            <a:r>
              <a:rPr lang="en-US" dirty="0"/>
              <a:t>Single op or team</a:t>
            </a:r>
          </a:p>
          <a:p>
            <a:pPr lvl="1"/>
            <a:r>
              <a:rPr lang="en-US" dirty="0"/>
              <a:t>Use your own callsign</a:t>
            </a:r>
          </a:p>
          <a:p>
            <a:r>
              <a:rPr lang="en-US" dirty="0"/>
              <a:t>K3CAL will set up outdoors near the PSB EOC</a:t>
            </a:r>
          </a:p>
          <a:p>
            <a:r>
              <a:rPr lang="en-US" dirty="0"/>
              <a:t>Check local coverage as well as contacts with Ohio stations</a:t>
            </a:r>
          </a:p>
          <a:p>
            <a:r>
              <a:rPr lang="en-US" dirty="0"/>
              <a:t>Rain date May 2</a:t>
            </a:r>
            <a:r>
              <a:rPr lang="en-US" baseline="30000" dirty="0"/>
              <a:t>nd</a:t>
            </a:r>
            <a:r>
              <a:rPr lang="en-US" dirty="0"/>
              <a:t> (Calvert Only)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76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368CE-359A-3DF8-CEE1-F1F59A81BE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10095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519E7C-04DD-07BE-14D1-E60C9E18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863" y="509551"/>
            <a:ext cx="9603275" cy="1049235"/>
          </a:xfrm>
        </p:spPr>
        <p:txBody>
          <a:bodyPr/>
          <a:lstStyle/>
          <a:p>
            <a:pPr algn="ctr"/>
            <a:r>
              <a:rPr lang="en-US" b="1" dirty="0"/>
              <a:t>Propagation Modes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E2914E-8B4A-0EA5-DD82-AC3EACA13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773" y="1326911"/>
            <a:ext cx="3877216" cy="19624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E3178C-19B6-C15E-9844-F3C19A51D087}"/>
              </a:ext>
            </a:extLst>
          </p:cNvPr>
          <p:cNvSpPr txBox="1"/>
          <p:nvPr/>
        </p:nvSpPr>
        <p:spPr>
          <a:xfrm>
            <a:off x="1710813" y="3303639"/>
            <a:ext cx="1488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Line of Sight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58FB0A-E8AB-4655-AB8B-CA7B82BF4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442" y="1288804"/>
            <a:ext cx="3496163" cy="20386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4D87DE8-CC01-FB6D-5965-D8730CF99592}"/>
              </a:ext>
            </a:extLst>
          </p:cNvPr>
          <p:cNvSpPr txBox="1"/>
          <p:nvPr/>
        </p:nvSpPr>
        <p:spPr>
          <a:xfrm>
            <a:off x="7379110" y="3279058"/>
            <a:ext cx="1548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Groundwave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881B4A7-BD42-8BFD-9662-028DE40E3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5554" y="3792818"/>
            <a:ext cx="4353533" cy="183858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C35BC3C-C4B7-9A29-2ADA-54682EB1D4EA}"/>
              </a:ext>
            </a:extLst>
          </p:cNvPr>
          <p:cNvSpPr txBox="1"/>
          <p:nvPr/>
        </p:nvSpPr>
        <p:spPr>
          <a:xfrm>
            <a:off x="4812891" y="5727290"/>
            <a:ext cx="1113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Skywave</a:t>
            </a:r>
          </a:p>
        </p:txBody>
      </p:sp>
    </p:spTree>
    <p:extLst>
      <p:ext uri="{BB962C8B-B14F-4D97-AF65-F5344CB8AC3E}">
        <p14:creationId xmlns:p14="http://schemas.microsoft.com/office/powerpoint/2010/main" val="488585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5EA0-BA6F-8DCF-DD23-8C341C073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Ionosphere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ABE9F1-B8F0-9587-DC94-E03EB4309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396" y="1533832"/>
            <a:ext cx="5781378" cy="30888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A94705-01B2-7031-4818-0A3AC7C86334}"/>
              </a:ext>
            </a:extLst>
          </p:cNvPr>
          <p:cNvSpPr txBox="1"/>
          <p:nvPr/>
        </p:nvSpPr>
        <p:spPr>
          <a:xfrm>
            <a:off x="3078726" y="4905138"/>
            <a:ext cx="609845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D-layer, from 60 to 100 km; the E-layer, from 100 to 125 km; and the F-layer, or layers, from about 200 to 275 km. </a:t>
            </a:r>
          </a:p>
        </p:txBody>
      </p:sp>
    </p:spTree>
    <p:extLst>
      <p:ext uri="{BB962C8B-B14F-4D97-AF65-F5344CB8AC3E}">
        <p14:creationId xmlns:p14="http://schemas.microsoft.com/office/powerpoint/2010/main" val="79433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CA11E-A65A-F644-80C8-E681B2965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Maximum Usable Frequency (MUF)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125F7F-6989-0861-2D3F-60EA4DDDA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123" y="1335780"/>
            <a:ext cx="5501147" cy="38537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5959F8-558A-F68D-EF49-31442CB8AD65}"/>
              </a:ext>
            </a:extLst>
          </p:cNvPr>
          <p:cNvSpPr txBox="1"/>
          <p:nvPr/>
        </p:nvSpPr>
        <p:spPr>
          <a:xfrm>
            <a:off x="1371601" y="5213930"/>
            <a:ext cx="99256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If a signal is aimed straight up, once a certain frequency is reached, RF is no longer returned by the ionosphere and instead continue on into space – this is the critical frequency. Critical frequency is a function of both the current ionization level as well as the measurement location:</a:t>
            </a:r>
          </a:p>
        </p:txBody>
      </p:sp>
    </p:spTree>
    <p:extLst>
      <p:ext uri="{BB962C8B-B14F-4D97-AF65-F5344CB8AC3E}">
        <p14:creationId xmlns:p14="http://schemas.microsoft.com/office/powerpoint/2010/main" val="267992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B92F7-3C16-D0B6-8251-F3CD3BA94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Incidence Angle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024B37-E448-FCB1-BA30-B78D1DEF4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245" y="1253085"/>
            <a:ext cx="7624916" cy="39564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F49814-7EAE-38EA-BCB5-F6C535FDF352}"/>
              </a:ext>
            </a:extLst>
          </p:cNvPr>
          <p:cNvSpPr txBox="1"/>
          <p:nvPr/>
        </p:nvSpPr>
        <p:spPr>
          <a:xfrm>
            <a:off x="2094272" y="5042118"/>
            <a:ext cx="82001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One way to provide coverage within a skip zone is the use of higher incidence angle signals, since a very high incident angle causes signal to be returned to Earth closer to the transmitter.</a:t>
            </a:r>
          </a:p>
        </p:txBody>
      </p:sp>
    </p:spTree>
    <p:extLst>
      <p:ext uri="{BB962C8B-B14F-4D97-AF65-F5344CB8AC3E}">
        <p14:creationId xmlns:p14="http://schemas.microsoft.com/office/powerpoint/2010/main" val="3501590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09F0E-FB69-8399-341F-052EA1DF7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NVIS Communications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84D91F-5187-3C8C-F310-87FB11DFD1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4078" y="1053582"/>
            <a:ext cx="4955458" cy="33311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F8793B-51DE-A413-753C-37C94398A2A2}"/>
              </a:ext>
            </a:extLst>
          </p:cNvPr>
          <p:cNvSpPr txBox="1"/>
          <p:nvPr/>
        </p:nvSpPr>
        <p:spPr>
          <a:xfrm>
            <a:off x="958645" y="4350772"/>
            <a:ext cx="104713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NVIS is implemented using an antenna with a very high take-off angle, typically 75° or more, with transmission taking place on lower HF frequencies to ensure that signals are returned from ionosphere. The nearly-vertical take-off angle of these signals cause them to be returned to Earth relatively close to the transmitter. Coverage is often fairly uniform within a radius of up to several hundred kilometers from the transmitter. </a:t>
            </a:r>
          </a:p>
        </p:txBody>
      </p:sp>
    </p:spTree>
    <p:extLst>
      <p:ext uri="{BB962C8B-B14F-4D97-AF65-F5344CB8AC3E}">
        <p14:creationId xmlns:p14="http://schemas.microsoft.com/office/powerpoint/2010/main" val="57131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99005-8CC7-D86E-4DE9-6F1BC1A4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Advantages/Disadvantages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BE0FD1-0473-5472-428A-C9B683754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434" y="1431488"/>
            <a:ext cx="10515600" cy="511120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More resistant to fading</a:t>
            </a:r>
          </a:p>
          <a:p>
            <a:pPr lvl="1"/>
            <a:r>
              <a:rPr lang="en-US" dirty="0"/>
              <a:t>Shorter path through the D-layer and therefore less D-layer absorption</a:t>
            </a:r>
          </a:p>
          <a:p>
            <a:pPr lvl="1"/>
            <a:r>
              <a:rPr lang="en-US" dirty="0"/>
              <a:t>“Line of sight” propagation between the transmitter and the ionosphere as well as between the ionosphere and the receiver(s).</a:t>
            </a:r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NVIS only works at lower frequencies</a:t>
            </a:r>
          </a:p>
          <a:p>
            <a:pPr lvl="2"/>
            <a:r>
              <a:rPr lang="en-US" sz="2200" dirty="0"/>
              <a:t>Signals with too high of a frequency will simply pass through the F-layer into space </a:t>
            </a:r>
          </a:p>
          <a:p>
            <a:pPr lvl="2"/>
            <a:r>
              <a:rPr lang="en-US" sz="2200" dirty="0"/>
              <a:t>BUT…NVIS requires the use of frequencies that are high enough to avoid excessive D-layer attenuation.  D-layer absorption is higher for lower frequency signals.</a:t>
            </a:r>
          </a:p>
          <a:p>
            <a:pPr lvl="2"/>
            <a:r>
              <a:rPr lang="en-US" sz="2200" dirty="0"/>
              <a:t>NVIS frequencies range from 4 to 8 MHz during the day and from 2 to 4 MHz at night.</a:t>
            </a:r>
          </a:p>
        </p:txBody>
      </p:sp>
    </p:spTree>
    <p:extLst>
      <p:ext uri="{BB962C8B-B14F-4D97-AF65-F5344CB8AC3E}">
        <p14:creationId xmlns:p14="http://schemas.microsoft.com/office/powerpoint/2010/main" val="2333713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4C389-9103-B5F6-7916-DFA98674E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NVIS Antennas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7A4E24-4E7C-5188-BCDD-BD9F97BB8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33" y="1560786"/>
            <a:ext cx="11419760" cy="356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E91CC-2A4C-4F20-47EA-BD51AE08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NVIS Dipole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3F6CB3-E96C-8245-867D-36820951D1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938" y="1499070"/>
            <a:ext cx="7977351" cy="501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5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454</Words>
  <Application>Microsoft Office PowerPoint</Application>
  <PresentationFormat>Widescreen</PresentationFormat>
  <Paragraphs>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Understanding Near Vertical Incidence Skywave NVIS</vt:lpstr>
      <vt:lpstr>Propagation Modes</vt:lpstr>
      <vt:lpstr>Ionosphere</vt:lpstr>
      <vt:lpstr>Maximum Usable Frequency (MUF)</vt:lpstr>
      <vt:lpstr>Incidence Angle</vt:lpstr>
      <vt:lpstr>NVIS Communications</vt:lpstr>
      <vt:lpstr>Advantages/Disadvantages</vt:lpstr>
      <vt:lpstr>NVIS Antennas</vt:lpstr>
      <vt:lpstr>NVIS Dipole</vt:lpstr>
      <vt:lpstr>Low Inverted V</vt:lpstr>
      <vt:lpstr>Inverted L</vt:lpstr>
      <vt:lpstr>Loop Antennas Including Mag Loops</vt:lpstr>
      <vt:lpstr>Calvert AUXCOMM Plans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Shawn Donley</dc:creator>
  <cp:lastModifiedBy>Shawn Donley</cp:lastModifiedBy>
  <cp:revision>4</cp:revision>
  <dcterms:created xsi:type="dcterms:W3CDTF">2026-03-19T19:02:37Z</dcterms:created>
  <dcterms:modified xsi:type="dcterms:W3CDTF">2026-03-19T19:32:31Z</dcterms:modified>
</cp:coreProperties>
</file>