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7" r:id="rId3"/>
    <p:sldId id="269" r:id="rId4"/>
    <p:sldId id="270" r:id="rId5"/>
    <p:sldId id="273" r:id="rId6"/>
    <p:sldId id="271" r:id="rId7"/>
    <p:sldId id="272" r:id="rId8"/>
    <p:sldId id="258" r:id="rId9"/>
    <p:sldId id="259" r:id="rId10"/>
    <p:sldId id="260" r:id="rId11"/>
    <p:sldId id="263" r:id="rId12"/>
    <p:sldId id="261" r:id="rId13"/>
    <p:sldId id="266" r:id="rId14"/>
    <p:sldId id="264" r:id="rId15"/>
    <p:sldId id="265"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615" autoAdjust="0"/>
    <p:restoredTop sz="86408" autoAdjust="0"/>
  </p:normalViewPr>
  <p:slideViewPr>
    <p:cSldViewPr>
      <p:cViewPr varScale="1">
        <p:scale>
          <a:sx n="77" d="100"/>
          <a:sy n="77" d="100"/>
        </p:scale>
        <p:origin x="1242" y="96"/>
      </p:cViewPr>
      <p:guideLst>
        <p:guide orient="horz" pos="2160"/>
        <p:guide pos="2880"/>
      </p:guideLst>
    </p:cSldViewPr>
  </p:slideViewPr>
  <p:outlineViewPr>
    <p:cViewPr>
      <p:scale>
        <a:sx n="33" d="100"/>
        <a:sy n="33" d="100"/>
      </p:scale>
      <p:origin x="0" y="5256"/>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76EF2F1-B7C4-49E0-A60B-A6F267E96B4C}" type="datetimeFigureOut">
              <a:rPr lang="en-US" smtClean="0"/>
              <a:pPr/>
              <a:t>3/9/2023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86BB4A-C95D-407B-8192-E994B618D923}" type="slidenum">
              <a:rPr lang="en-US" smtClean="0"/>
              <a:pPr/>
              <a:t>‹#›</a:t>
            </a:fld>
            <a:endParaRPr lang="en-US"/>
          </a:p>
        </p:txBody>
      </p:sp>
    </p:spTree>
    <p:extLst>
      <p:ext uri="{BB962C8B-B14F-4D97-AF65-F5344CB8AC3E}">
        <p14:creationId xmlns:p14="http://schemas.microsoft.com/office/powerpoint/2010/main" val="32863953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A786BB4A-C95D-407B-8192-E994B618D923}" type="slidenum">
              <a:rPr lang="en-US" smtClean="0"/>
              <a:pPr/>
              <a:t>15</a:t>
            </a:fld>
            <a:endParaRPr lang="en-US"/>
          </a:p>
        </p:txBody>
      </p:sp>
    </p:spTree>
    <p:extLst>
      <p:ext uri="{BB962C8B-B14F-4D97-AF65-F5344CB8AC3E}">
        <p14:creationId xmlns:p14="http://schemas.microsoft.com/office/powerpoint/2010/main" val="33034840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AC88B06-6D6A-4AB5-B8F4-5BB99F83ACC9}" type="datetimeFigureOut">
              <a:rPr lang="en-US" smtClean="0"/>
              <a:pPr/>
              <a:t>3/9/2023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C88B06-6D6A-4AB5-B8F4-5BB99F83ACC9}" type="datetimeFigureOut">
              <a:rPr lang="en-US" smtClean="0"/>
              <a:pPr/>
              <a:t>3/9/2023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C88B06-6D6A-4AB5-B8F4-5BB99F83ACC9}" type="datetimeFigureOut">
              <a:rPr lang="en-US" smtClean="0"/>
              <a:pPr/>
              <a:t>3/9/2023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AC88B06-6D6A-4AB5-B8F4-5BB99F83ACC9}" type="datetimeFigureOut">
              <a:rPr lang="en-US" smtClean="0"/>
              <a:pPr/>
              <a:t>3/9/2023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C88B06-6D6A-4AB5-B8F4-5BB99F83ACC9}" type="datetimeFigureOut">
              <a:rPr lang="en-US" smtClean="0"/>
              <a:pPr/>
              <a:t>3/9/2023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AC88B06-6D6A-4AB5-B8F4-5BB99F83ACC9}" type="datetimeFigureOut">
              <a:rPr lang="en-US" smtClean="0"/>
              <a:pPr/>
              <a:t>3/9/2023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AC88B06-6D6A-4AB5-B8F4-5BB99F83ACC9}" type="datetimeFigureOut">
              <a:rPr lang="en-US" smtClean="0"/>
              <a:pPr/>
              <a:t>3/9/2023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AC88B06-6D6A-4AB5-B8F4-5BB99F83ACC9}" type="datetimeFigureOut">
              <a:rPr lang="en-US" smtClean="0"/>
              <a:pPr/>
              <a:t>3/9/2023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C88B06-6D6A-4AB5-B8F4-5BB99F83ACC9}" type="datetimeFigureOut">
              <a:rPr lang="en-US" smtClean="0"/>
              <a:pPr/>
              <a:t>3/9/2023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C88B06-6D6A-4AB5-B8F4-5BB99F83ACC9}" type="datetimeFigureOut">
              <a:rPr lang="en-US" smtClean="0"/>
              <a:pPr/>
              <a:t>3/9/2023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C88B06-6D6A-4AB5-B8F4-5BB99F83ACC9}" type="datetimeFigureOut">
              <a:rPr lang="en-US" smtClean="0"/>
              <a:pPr/>
              <a:t>3/9/2023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35CB86-D9F2-475C-9503-9090EE21AB1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C88B06-6D6A-4AB5-B8F4-5BB99F83ACC9}" type="datetimeFigureOut">
              <a:rPr lang="en-US" smtClean="0"/>
              <a:pPr/>
              <a:t>3/9/2023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135CB86-D9F2-475C-9503-9090EE21AB1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N4ASX@ARRL.NET"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mailto:N8IK@ARRL.NET" TargetMode="External"/><Relationship Id="rId4" Type="http://schemas.openxmlformats.org/officeDocument/2006/relationships/hyperlink" Target="mailto:KA4GFY@ARRL.NET" TargetMode="External"/></Relationships>
</file>

<file path=ppt/slides/_rels/slide16.xml.rels><?xml version="1.0" encoding="UTF-8" standalone="yes"?>
<Relationships xmlns="http://schemas.openxmlformats.org/package/2006/relationships"><Relationship Id="rId3" Type="http://schemas.openxmlformats.org/officeDocument/2006/relationships/hyperlink" Target="http://www.arrl.org/" TargetMode="External"/><Relationship Id="rId2" Type="http://schemas.openxmlformats.org/officeDocument/2006/relationships/hyperlink" Target="http://www.w4hfh.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7772400" cy="1470025"/>
          </a:xfrm>
        </p:spPr>
        <p:txBody>
          <a:bodyPr>
            <a:noAutofit/>
          </a:bodyPr>
          <a:lstStyle/>
          <a:p>
            <a:r>
              <a:rPr lang="en-US" sz="3200" dirty="0"/>
              <a:t>Alexandria Radio Club and Alexandria Amateur Radio Emergency Services (ARES)</a:t>
            </a:r>
          </a:p>
        </p:txBody>
      </p:sp>
      <p:sp>
        <p:nvSpPr>
          <p:cNvPr id="3" name="Subtitle 2"/>
          <p:cNvSpPr>
            <a:spLocks noGrp="1"/>
          </p:cNvSpPr>
          <p:nvPr>
            <p:ph type="subTitle" idx="1"/>
          </p:nvPr>
        </p:nvSpPr>
        <p:spPr>
          <a:xfrm>
            <a:off x="1593187" y="4572000"/>
            <a:ext cx="5872634" cy="1295400"/>
          </a:xfrm>
        </p:spPr>
        <p:txBody>
          <a:bodyPr/>
          <a:lstStyle/>
          <a:p>
            <a:r>
              <a:rPr lang="en-US" sz="2800" dirty="0"/>
              <a:t>An Introduction for </a:t>
            </a:r>
          </a:p>
          <a:p>
            <a:r>
              <a:rPr lang="en-US" sz="2800" dirty="0"/>
              <a:t>Alexandria EM</a:t>
            </a:r>
          </a:p>
        </p:txBody>
      </p:sp>
      <p:pic>
        <p:nvPicPr>
          <p:cNvPr id="1026" name="Picture 2" descr="http://w4hfh.org/wp-content/uploads/2011/01/cropped-header.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2413279"/>
            <a:ext cx="8601808" cy="18859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Alexandria ARES</a:t>
            </a:r>
          </a:p>
        </p:txBody>
      </p:sp>
      <p:sp>
        <p:nvSpPr>
          <p:cNvPr id="3" name="Content Placeholder 2"/>
          <p:cNvSpPr>
            <a:spLocks noGrp="1"/>
          </p:cNvSpPr>
          <p:nvPr>
            <p:ph idx="1"/>
          </p:nvPr>
        </p:nvSpPr>
        <p:spPr/>
        <p:txBody>
          <a:bodyPr>
            <a:normAutofit fontScale="55000" lnSpcReduction="20000"/>
          </a:bodyPr>
          <a:lstStyle/>
          <a:p>
            <a:pPr lvl="0"/>
            <a:r>
              <a:rPr lang="en-US" dirty="0"/>
              <a:t>Your Emergency Coordinator (EC) is Rick Bunn, N4ASX</a:t>
            </a:r>
          </a:p>
          <a:p>
            <a:pPr lvl="1"/>
            <a:r>
              <a:rPr lang="en-US" dirty="0"/>
              <a:t>First</a:t>
            </a:r>
            <a:r>
              <a:rPr lang="en-US" baseline="0" dirty="0"/>
              <a:t> licensed in 1971, has supported ARES for over 44 years. EC for the last 19 years</a:t>
            </a:r>
          </a:p>
          <a:p>
            <a:r>
              <a:rPr lang="en-US" dirty="0"/>
              <a:t>Assistant ECs</a:t>
            </a:r>
          </a:p>
          <a:p>
            <a:pPr lvl="1"/>
            <a:r>
              <a:rPr lang="en-US" dirty="0"/>
              <a:t>Ian Keith, N8IK – over 30 years experience</a:t>
            </a:r>
          </a:p>
          <a:p>
            <a:pPr lvl="1"/>
            <a:r>
              <a:rPr lang="en-US" dirty="0"/>
              <a:t>Rich Adamy, KA4GFY – over 40 years experience</a:t>
            </a:r>
          </a:p>
          <a:p>
            <a:r>
              <a:rPr lang="en-US" dirty="0"/>
              <a:t>25 + volunteers plus access to neighboring organizations and other amateurs who can be available should the need arise</a:t>
            </a:r>
          </a:p>
          <a:p>
            <a:pPr lvl="1"/>
            <a:r>
              <a:rPr lang="en-US" dirty="0"/>
              <a:t>All volunteers have taken IS-100 and are familiar with the FEMA Incident Command System </a:t>
            </a:r>
          </a:p>
          <a:p>
            <a:r>
              <a:rPr lang="en-US" dirty="0"/>
              <a:t>Supported by the Alexandria Radio Club </a:t>
            </a:r>
          </a:p>
          <a:p>
            <a:pPr lvl="1"/>
            <a:r>
              <a:rPr lang="en-US" dirty="0"/>
              <a:t>Club Station equipment (We are working with the City to set up an amateur station in their EOC – update, as of 1/16/15 the city has put the equipment for the EOC out for bid.)</a:t>
            </a:r>
          </a:p>
          <a:p>
            <a:pPr lvl="1"/>
            <a:r>
              <a:rPr lang="en-US" dirty="0"/>
              <a:t>Club communications trailer and its equipment for portable deployment</a:t>
            </a:r>
          </a:p>
          <a:p>
            <a:pPr lvl="1"/>
            <a:r>
              <a:rPr lang="en-US" dirty="0"/>
              <a:t>Repeater systems (Repeater is an automatic, real time relay station that provides wide area coverage for our radios)</a:t>
            </a:r>
          </a:p>
          <a:p>
            <a:pPr lvl="1"/>
            <a:r>
              <a:rPr lang="en-US" dirty="0"/>
              <a:t>Digital Radio System (D-STAR)- Located at INOVA Alexandria Hospital. Provides communications links around northern Virginia and via an internet gateway to anywhere in the world (similar to VOIP). DMR UHF repeater that give Statewide and worldwide digital voice communications</a:t>
            </a:r>
          </a:p>
          <a:p>
            <a:pPr lvl="1"/>
            <a:r>
              <a:rPr lang="en-US" dirty="0"/>
              <a:t>Text / Digital over radio – Using the WINLINK system, text messages and forms can be sent over radio. AREDN may also be a major player.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dirty="0"/>
              <a:t>Club Trailer</a:t>
            </a:r>
          </a:p>
        </p:txBody>
      </p:sp>
      <p:sp>
        <p:nvSpPr>
          <p:cNvPr id="3" name="Content Placeholder 2"/>
          <p:cNvSpPr>
            <a:spLocks noGrp="1"/>
          </p:cNvSpPr>
          <p:nvPr>
            <p:ph idx="1"/>
          </p:nvPr>
        </p:nvSpPr>
        <p:spPr>
          <a:xfrm>
            <a:off x="266700" y="1752600"/>
            <a:ext cx="8610600" cy="4830763"/>
          </a:xfrm>
        </p:spPr>
        <p:txBody>
          <a:bodyPr>
            <a:normAutofit fontScale="85000" lnSpcReduction="10000"/>
          </a:bodyPr>
          <a:lstStyle/>
          <a:p>
            <a:r>
              <a:rPr lang="en-US" sz="2800" dirty="0"/>
              <a:t>A mobile, self-sustaining platform to allow communications</a:t>
            </a:r>
            <a:r>
              <a:rPr lang="en-US" sz="2800" baseline="0" dirty="0"/>
              <a:t> support where needed.</a:t>
            </a:r>
          </a:p>
          <a:p>
            <a:r>
              <a:rPr lang="en-US" sz="3000" baseline="0" dirty="0"/>
              <a:t>Equipped with</a:t>
            </a:r>
            <a:r>
              <a:rPr lang="en-US" baseline="0" dirty="0"/>
              <a:t>:</a:t>
            </a:r>
          </a:p>
          <a:p>
            <a:pPr lvl="1"/>
            <a:r>
              <a:rPr lang="en-US" baseline="0" dirty="0"/>
              <a:t>High Frequency (long range) radios, e.g., communications with the State EM District and state EOC in Richmond</a:t>
            </a:r>
          </a:p>
          <a:p>
            <a:pPr lvl="1"/>
            <a:r>
              <a:rPr lang="en-US" baseline="0" dirty="0"/>
              <a:t>Radios to cover the 50/144/220/440/900/1200 MHz bands</a:t>
            </a:r>
          </a:p>
          <a:p>
            <a:pPr lvl="1"/>
            <a:r>
              <a:rPr lang="en-US" baseline="0" dirty="0"/>
              <a:t>D-STAR equipment for 144/440 MHz/1200 MHz bands</a:t>
            </a:r>
          </a:p>
          <a:p>
            <a:r>
              <a:rPr lang="en-US" sz="3000" baseline="0" dirty="0"/>
              <a:t>Has </a:t>
            </a:r>
            <a:r>
              <a:rPr lang="en-US" sz="3000" dirty="0"/>
              <a:t>180</a:t>
            </a:r>
            <a:r>
              <a:rPr lang="en-US" sz="3000" baseline="0" dirty="0"/>
              <a:t> Ampere-hours of battery capacity and a 2KW Honda generator.</a:t>
            </a:r>
          </a:p>
          <a:p>
            <a:r>
              <a:rPr lang="en-US" sz="3000" baseline="0" dirty="0"/>
              <a:t>Mast kits for support of antennas.</a:t>
            </a:r>
          </a:p>
          <a:p>
            <a:r>
              <a:rPr lang="en-US" sz="3000" baseline="0" dirty="0"/>
              <a:t>READY TO GO WHEN NEEDED including 4WD tow vehicles.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Club Support Systems</a:t>
            </a:r>
          </a:p>
        </p:txBody>
      </p:sp>
      <p:sp>
        <p:nvSpPr>
          <p:cNvPr id="3" name="Content Placeholder 2"/>
          <p:cNvSpPr>
            <a:spLocks noGrp="1"/>
          </p:cNvSpPr>
          <p:nvPr>
            <p:ph idx="1"/>
          </p:nvPr>
        </p:nvSpPr>
        <p:spPr/>
        <p:txBody>
          <a:bodyPr>
            <a:normAutofit fontScale="70000" lnSpcReduction="20000"/>
          </a:bodyPr>
          <a:lstStyle/>
          <a:p>
            <a:r>
              <a:rPr lang="en-US" dirty="0"/>
              <a:t>Repeaters – Provide wide range coverage for VHF and UHF amateur</a:t>
            </a:r>
            <a:r>
              <a:rPr lang="en-US" baseline="0" dirty="0"/>
              <a:t> radios.</a:t>
            </a:r>
          </a:p>
          <a:p>
            <a:pPr lvl="1"/>
            <a:r>
              <a:rPr lang="en-US" dirty="0"/>
              <a:t>147.315 MHz – Primary Alexandria Radio Club repeater,</a:t>
            </a:r>
            <a:r>
              <a:rPr lang="en-US" baseline="0" dirty="0"/>
              <a:t> located </a:t>
            </a:r>
            <a:r>
              <a:rPr lang="en-US" dirty="0"/>
              <a:t>at</a:t>
            </a:r>
            <a:r>
              <a:rPr lang="en-US" baseline="0" dirty="0"/>
              <a:t> the west end of the city up 16 floors.</a:t>
            </a:r>
          </a:p>
          <a:p>
            <a:pPr lvl="1"/>
            <a:r>
              <a:rPr lang="en-US" baseline="0" dirty="0"/>
              <a:t>146.655  MHz– Sponsored by the Mt. Vernon Radio Club but located at the east</a:t>
            </a:r>
            <a:r>
              <a:rPr lang="en-US" dirty="0"/>
              <a:t> end</a:t>
            </a:r>
            <a:r>
              <a:rPr lang="en-US" baseline="0" dirty="0"/>
              <a:t> at the Masonic Temple. Under agreement with the City, it is the primary repeater for ARES when needed.</a:t>
            </a:r>
          </a:p>
          <a:p>
            <a:pPr lvl="1"/>
            <a:r>
              <a:rPr lang="en-US" baseline="0" dirty="0"/>
              <a:t>Other voice repeaters on 53.13 MHz, 224.82 MHz, 444.6 MHz, </a:t>
            </a:r>
          </a:p>
          <a:p>
            <a:pPr marL="457200" lvl="1" indent="0">
              <a:buNone/>
            </a:pPr>
            <a:r>
              <a:rPr lang="en-US" dirty="0"/>
              <a:t>	</a:t>
            </a:r>
            <a:r>
              <a:rPr lang="en-US" baseline="0" dirty="0"/>
              <a:t>927.6 MHz, and 1282.6 </a:t>
            </a:r>
            <a:r>
              <a:rPr lang="en-US" baseline="0" dirty="0" err="1"/>
              <a:t>MHz.</a:t>
            </a:r>
            <a:endParaRPr lang="en-US" baseline="0" dirty="0"/>
          </a:p>
          <a:p>
            <a:pPr lvl="2"/>
            <a:r>
              <a:rPr lang="en-US" dirty="0"/>
              <a:t>These additional repeaters give ARES the flexibility to have multiple communication nets (or groups) without interference</a:t>
            </a:r>
          </a:p>
          <a:p>
            <a:pPr lvl="2"/>
            <a:r>
              <a:rPr lang="en-US" dirty="0"/>
              <a:t>Note that the multiple repeaters allows a single station to operate on many nets without interference. (example: we might use the 147.315 MHz repeater to connect to the City’s EOC, Red Cross Shelters, and to a disaster site.  We might then use a 440 MHz frequency to connect your Incident Command Center to the Admin Room,  Clinic, and Emergency Room.  Within a large area we may establish a net on a third frequency to provide other functions.</a:t>
            </a:r>
          </a:p>
          <a:p>
            <a:pPr lvl="2">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D-STAR – Digital Amateur Radio</a:t>
            </a:r>
          </a:p>
        </p:txBody>
      </p:sp>
      <p:sp>
        <p:nvSpPr>
          <p:cNvPr id="3" name="Content Placeholder 2"/>
          <p:cNvSpPr>
            <a:spLocks noGrp="1"/>
          </p:cNvSpPr>
          <p:nvPr>
            <p:ph idx="1"/>
          </p:nvPr>
        </p:nvSpPr>
        <p:spPr/>
        <p:txBody>
          <a:bodyPr>
            <a:normAutofit fontScale="92500" lnSpcReduction="20000"/>
          </a:bodyPr>
          <a:lstStyle/>
          <a:p>
            <a:pPr lvl="1"/>
            <a:r>
              <a:rPr lang="en-US" dirty="0"/>
              <a:t>D-STAR – Digital repeater and internet gateway.</a:t>
            </a:r>
          </a:p>
          <a:p>
            <a:pPr lvl="2"/>
            <a:r>
              <a:rPr lang="en-US" dirty="0"/>
              <a:t>Located at the INOVA Alexandria hospital </a:t>
            </a:r>
          </a:p>
          <a:p>
            <a:pPr lvl="2"/>
            <a:r>
              <a:rPr lang="en-US" dirty="0"/>
              <a:t>Three repeaters that can be interlinked on 144 MHz, 440 MHz and 1.2 GHz</a:t>
            </a:r>
          </a:p>
          <a:p>
            <a:pPr lvl="2"/>
            <a:r>
              <a:rPr lang="en-US" dirty="0"/>
              <a:t>Both digital voice and data can be sent on the same channel at the same time.  The 1.2 GHz dedicated data link provides 128 kbps of throughput. </a:t>
            </a:r>
          </a:p>
          <a:p>
            <a:pPr lvl="2"/>
            <a:r>
              <a:rPr lang="en-US" dirty="0"/>
              <a:t>D-STAR can be linked to several other D-STAR repeaters to allow wide area coverage and links to anywhere where there is an internet gateway.</a:t>
            </a:r>
          </a:p>
          <a:p>
            <a:pPr lvl="2"/>
            <a:r>
              <a:rPr lang="en-US" dirty="0"/>
              <a:t>D-STAR can also be linked to any other D-STAR gateway in the world.</a:t>
            </a:r>
          </a:p>
          <a:p>
            <a:pPr lvl="2"/>
            <a:r>
              <a:rPr lang="en-US" dirty="0"/>
              <a:t>D-STAR’s data system acts like a very wide area wireless connection. (Think 10 to 20 miles vice your home’s </a:t>
            </a:r>
            <a:r>
              <a:rPr lang="en-US" dirty="0" err="1"/>
              <a:t>wifi</a:t>
            </a:r>
            <a:r>
              <a:rPr lang="en-US" dirty="0"/>
              <a:t>).</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a:t>
            </a:r>
            <a:r>
              <a:rPr lang="en-US" baseline="0" dirty="0"/>
              <a:t> Info</a:t>
            </a:r>
            <a:endParaRPr lang="en-US" dirty="0"/>
          </a:p>
        </p:txBody>
      </p:sp>
      <p:sp>
        <p:nvSpPr>
          <p:cNvPr id="3" name="Content Placeholder 2"/>
          <p:cNvSpPr>
            <a:spLocks noGrp="1"/>
          </p:cNvSpPr>
          <p:nvPr>
            <p:ph idx="1"/>
          </p:nvPr>
        </p:nvSpPr>
        <p:spPr/>
        <p:txBody>
          <a:bodyPr>
            <a:normAutofit fontScale="85000" lnSpcReduction="10000"/>
          </a:bodyPr>
          <a:lstStyle/>
          <a:p>
            <a:r>
              <a:rPr lang="en-US" dirty="0"/>
              <a:t>We have worked and trained with</a:t>
            </a:r>
            <a:r>
              <a:rPr lang="en-US" baseline="0" dirty="0"/>
              <a:t> the City’s EM </a:t>
            </a:r>
            <a:r>
              <a:rPr lang="en-US" dirty="0"/>
              <a:t>office, </a:t>
            </a:r>
            <a:r>
              <a:rPr lang="en-US" baseline="0" dirty="0"/>
              <a:t>INOVA Alexandria Hospital</a:t>
            </a:r>
            <a:r>
              <a:rPr lang="en-US" dirty="0"/>
              <a:t> and American Red Cross</a:t>
            </a:r>
            <a:r>
              <a:rPr lang="en-US" baseline="0" dirty="0"/>
              <a:t> in the past (we are now re-establishing these</a:t>
            </a:r>
            <a:r>
              <a:rPr lang="en-US" dirty="0"/>
              <a:t> relationship in light of changes to personnel and systems).</a:t>
            </a:r>
            <a:endParaRPr lang="en-US" baseline="0" dirty="0"/>
          </a:p>
          <a:p>
            <a:r>
              <a:rPr lang="en-US" baseline="0" dirty="0"/>
              <a:t>Most of our volunteer work involves several public service events each year to practice formal  communications procedures that directly apply to our ARES mission.</a:t>
            </a:r>
          </a:p>
          <a:p>
            <a:r>
              <a:rPr lang="en-US" dirty="0"/>
              <a:t>Most of our volunteers have taken several courses in emergency communications and disaster management from both FEMA and ARRL.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en-US" dirty="0"/>
              <a:t> How to contact us immediately</a:t>
            </a:r>
          </a:p>
        </p:txBody>
      </p:sp>
      <p:sp>
        <p:nvSpPr>
          <p:cNvPr id="3" name="Content Placeholder 2"/>
          <p:cNvSpPr>
            <a:spLocks noGrp="1"/>
          </p:cNvSpPr>
          <p:nvPr>
            <p:ph idx="1"/>
          </p:nvPr>
        </p:nvSpPr>
        <p:spPr/>
        <p:txBody>
          <a:bodyPr>
            <a:normAutofit fontScale="70000" lnSpcReduction="20000"/>
          </a:bodyPr>
          <a:lstStyle/>
          <a:p>
            <a:r>
              <a:rPr lang="en-US" dirty="0"/>
              <a:t>Rick Bunn – N4ASX</a:t>
            </a:r>
          </a:p>
          <a:p>
            <a:pPr lvl="1"/>
            <a:r>
              <a:rPr lang="en-US" dirty="0"/>
              <a:t>Home phone (703) 317-9305</a:t>
            </a:r>
          </a:p>
          <a:p>
            <a:pPr lvl="1"/>
            <a:r>
              <a:rPr lang="en-US" dirty="0"/>
              <a:t>Cell phone (703) 927-1925</a:t>
            </a:r>
          </a:p>
          <a:p>
            <a:pPr lvl="1"/>
            <a:r>
              <a:rPr lang="en-US" dirty="0"/>
              <a:t>Home e-mail </a:t>
            </a:r>
            <a:r>
              <a:rPr lang="en-US" dirty="0">
                <a:hlinkClick r:id="rId3"/>
              </a:rPr>
              <a:t>N4ASX@ARRL.NET</a:t>
            </a:r>
            <a:endParaRPr lang="en-US" dirty="0"/>
          </a:p>
          <a:p>
            <a:r>
              <a:rPr lang="en-US"/>
              <a:t>Rich </a:t>
            </a:r>
            <a:r>
              <a:rPr lang="en-US" dirty="0"/>
              <a:t>Adamy – KA4GFY</a:t>
            </a:r>
          </a:p>
          <a:p>
            <a:pPr lvl="1"/>
            <a:r>
              <a:rPr lang="en-US" dirty="0"/>
              <a:t>Home phone (703) 960-4096</a:t>
            </a:r>
          </a:p>
          <a:p>
            <a:pPr lvl="1"/>
            <a:r>
              <a:rPr lang="en-US" dirty="0"/>
              <a:t>Work phone (703) 693-3383</a:t>
            </a:r>
          </a:p>
          <a:p>
            <a:pPr lvl="1"/>
            <a:r>
              <a:rPr lang="en-US" dirty="0"/>
              <a:t>Cell phone (703) 969-6615</a:t>
            </a:r>
          </a:p>
          <a:p>
            <a:pPr lvl="1"/>
            <a:r>
              <a:rPr lang="en-US" dirty="0"/>
              <a:t>Home e-mail </a:t>
            </a:r>
            <a:r>
              <a:rPr lang="en-US" dirty="0">
                <a:hlinkClick r:id="rId4"/>
              </a:rPr>
              <a:t>KA4GFY@ARRL.NET</a:t>
            </a:r>
            <a:endParaRPr lang="en-US" dirty="0"/>
          </a:p>
          <a:p>
            <a:r>
              <a:rPr lang="en-US" dirty="0"/>
              <a:t>Ian Keith – N8IK</a:t>
            </a:r>
          </a:p>
          <a:p>
            <a:pPr lvl="1"/>
            <a:r>
              <a:rPr lang="en-US" dirty="0"/>
              <a:t>Home phone (703) 751-0542</a:t>
            </a:r>
          </a:p>
          <a:p>
            <a:pPr lvl="1"/>
            <a:r>
              <a:rPr lang="en-US" dirty="0"/>
              <a:t>Work phone (202) 649-3114</a:t>
            </a:r>
          </a:p>
          <a:p>
            <a:pPr lvl="1"/>
            <a:r>
              <a:rPr lang="en-US" dirty="0"/>
              <a:t>Cell phone (703) 585-6383</a:t>
            </a:r>
          </a:p>
          <a:p>
            <a:pPr lvl="1"/>
            <a:r>
              <a:rPr lang="en-US" dirty="0"/>
              <a:t>Home e-mail </a:t>
            </a:r>
            <a:r>
              <a:rPr lang="en-US" dirty="0">
                <a:hlinkClick r:id="rId5"/>
              </a:rPr>
              <a:t>N8IK@ARRL.NET</a:t>
            </a:r>
            <a:endParaRPr lang="en-US" dirty="0"/>
          </a:p>
          <a:p>
            <a:pPr lvl="1">
              <a:buNone/>
            </a:pP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For More Information on Amateur Radio</a:t>
            </a:r>
          </a:p>
        </p:txBody>
      </p:sp>
      <p:sp>
        <p:nvSpPr>
          <p:cNvPr id="3" name="Content Placeholder 2"/>
          <p:cNvSpPr>
            <a:spLocks noGrp="1"/>
          </p:cNvSpPr>
          <p:nvPr>
            <p:ph idx="1"/>
          </p:nvPr>
        </p:nvSpPr>
        <p:spPr/>
        <p:txBody>
          <a:bodyPr/>
          <a:lstStyle/>
          <a:p>
            <a:r>
              <a:rPr lang="en-US" dirty="0"/>
              <a:t>Alexandria Radio Club</a:t>
            </a:r>
          </a:p>
          <a:p>
            <a:pPr lvl="1"/>
            <a:r>
              <a:rPr lang="en-US" dirty="0">
                <a:hlinkClick r:id="rId2"/>
              </a:rPr>
              <a:t>www.w4hfh.org</a:t>
            </a:r>
            <a:endParaRPr lang="en-US" dirty="0"/>
          </a:p>
          <a:p>
            <a:pPr lvl="1"/>
            <a:endParaRPr lang="en-US" dirty="0"/>
          </a:p>
          <a:p>
            <a:r>
              <a:rPr lang="en-US" dirty="0"/>
              <a:t>American Radio Relay League</a:t>
            </a:r>
          </a:p>
          <a:p>
            <a:pPr lvl="1"/>
            <a:r>
              <a:rPr lang="en-US" dirty="0">
                <a:hlinkClick r:id="rId3"/>
              </a:rPr>
              <a:t>www.arrl.org</a:t>
            </a:r>
            <a:endParaRPr lang="en-US" dirty="0"/>
          </a:p>
          <a:p>
            <a:pPr lvl="1"/>
            <a:endParaRPr lang="en-US" dirty="0"/>
          </a:p>
          <a:p>
            <a:pPr lvl="1"/>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this brief?</a:t>
            </a:r>
          </a:p>
        </p:txBody>
      </p:sp>
      <p:sp>
        <p:nvSpPr>
          <p:cNvPr id="3" name="Content Placeholder 2"/>
          <p:cNvSpPr>
            <a:spLocks noGrp="1"/>
          </p:cNvSpPr>
          <p:nvPr>
            <p:ph idx="1"/>
          </p:nvPr>
        </p:nvSpPr>
        <p:spPr/>
        <p:txBody>
          <a:bodyPr>
            <a:normAutofit fontScale="62500" lnSpcReduction="20000"/>
          </a:bodyPr>
          <a:lstStyle/>
          <a:p>
            <a:r>
              <a:rPr lang="en-US" b="1" dirty="0"/>
              <a:t>Disasters and emergencies </a:t>
            </a:r>
            <a:r>
              <a:rPr lang="en-US" dirty="0"/>
              <a:t>are not very common in this area and while most agencies plan for these contingencies, they lack or cannot afford the equipment and manpower that might be needed in such an event.</a:t>
            </a:r>
          </a:p>
          <a:p>
            <a:r>
              <a:rPr lang="en-US" dirty="0"/>
              <a:t>Alexandria ARES can </a:t>
            </a:r>
            <a:r>
              <a:rPr lang="en-US" b="1" dirty="0"/>
              <a:t>provide the needed supplemental communications </a:t>
            </a:r>
            <a:r>
              <a:rPr lang="en-US" dirty="0"/>
              <a:t>to support served agencies when normal systems are taxed.  </a:t>
            </a:r>
          </a:p>
          <a:p>
            <a:r>
              <a:rPr lang="en-US" dirty="0"/>
              <a:t>ARES can </a:t>
            </a:r>
            <a:r>
              <a:rPr lang="en-US" b="1" dirty="0"/>
              <a:t>provide a link to other agencies, hospitals, shelters, and disaster sites with flexible equipment, trained operators and radio spectrum that does not interfere with other communications assets.</a:t>
            </a:r>
          </a:p>
          <a:p>
            <a:r>
              <a:rPr lang="en-US" dirty="0"/>
              <a:t>The Alexandria ARES group can assist the </a:t>
            </a:r>
            <a:r>
              <a:rPr lang="en-US" dirty="0" err="1"/>
              <a:t>the</a:t>
            </a:r>
            <a:r>
              <a:rPr lang="en-US" dirty="0"/>
              <a:t> City of Alexandria by:</a:t>
            </a:r>
          </a:p>
          <a:p>
            <a:pPr lvl="1"/>
            <a:r>
              <a:rPr lang="en-US" dirty="0"/>
              <a:t>Training to work with disaster / emergency communications teams</a:t>
            </a:r>
          </a:p>
          <a:p>
            <a:pPr lvl="1"/>
            <a:r>
              <a:rPr lang="en-US" dirty="0"/>
              <a:t>Learn how we can best support the city when a disaster strikes.</a:t>
            </a:r>
          </a:p>
          <a:p>
            <a:pPr lvl="1"/>
            <a:r>
              <a:rPr lang="en-US" dirty="0"/>
              <a:t>Be able to interface with the City of Alexandria,  Red Cross, and other agencies with neighboring jurisdictions should the need arise.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CCE0F-7B03-39FA-3210-5E143DB574F7}"/>
              </a:ext>
            </a:extLst>
          </p:cNvPr>
          <p:cNvSpPr>
            <a:spLocks noGrp="1"/>
          </p:cNvSpPr>
          <p:nvPr>
            <p:ph type="title"/>
          </p:nvPr>
        </p:nvSpPr>
        <p:spPr/>
        <p:txBody>
          <a:bodyPr/>
          <a:lstStyle/>
          <a:p>
            <a:r>
              <a:rPr lang="en-US" dirty="0"/>
              <a:t>Who can volunteer?</a:t>
            </a:r>
          </a:p>
        </p:txBody>
      </p:sp>
      <p:sp>
        <p:nvSpPr>
          <p:cNvPr id="3" name="Content Placeholder 2">
            <a:extLst>
              <a:ext uri="{FF2B5EF4-FFF2-40B4-BE49-F238E27FC236}">
                <a16:creationId xmlns:a16="http://schemas.microsoft.com/office/drawing/2014/main" id="{77A2F347-3C3F-0F9D-861C-B7C73561C2C4}"/>
              </a:ext>
            </a:extLst>
          </p:cNvPr>
          <p:cNvSpPr>
            <a:spLocks noGrp="1"/>
          </p:cNvSpPr>
          <p:nvPr>
            <p:ph idx="1"/>
          </p:nvPr>
        </p:nvSpPr>
        <p:spPr>
          <a:xfrm>
            <a:off x="457200" y="1295400"/>
            <a:ext cx="8229600" cy="4830763"/>
          </a:xfrm>
        </p:spPr>
        <p:txBody>
          <a:bodyPr>
            <a:normAutofit fontScale="92500" lnSpcReduction="10000"/>
          </a:bodyPr>
          <a:lstStyle/>
          <a:p>
            <a:r>
              <a:rPr lang="en-US" dirty="0"/>
              <a:t>ANYONE with an amateur license can volunteer.</a:t>
            </a:r>
          </a:p>
          <a:p>
            <a:r>
              <a:rPr lang="en-US" dirty="0"/>
              <a:t>Training is required but you have up to a year to get to LEVEL 1</a:t>
            </a:r>
          </a:p>
          <a:p>
            <a:pPr lvl="1"/>
            <a:r>
              <a:rPr lang="en-US" dirty="0"/>
              <a:t>REQUIRED: Have a license, Join an ARES group, obtain the task book.</a:t>
            </a:r>
          </a:p>
          <a:p>
            <a:pPr lvl="1"/>
            <a:r>
              <a:rPr lang="en-US" dirty="0"/>
              <a:t>Optional: IS-100, IS-700, SKYWARN, ARRL EC-001</a:t>
            </a:r>
          </a:p>
          <a:p>
            <a:r>
              <a:rPr lang="en-US" dirty="0"/>
              <a:t>There are three levels:</a:t>
            </a:r>
          </a:p>
          <a:p>
            <a:pPr lvl="1"/>
            <a:r>
              <a:rPr lang="en-US" dirty="0"/>
              <a:t>Level II is DEPOLYABLE Adds IS-200, IS-800 and Level 1 options as requirements.  Participation in nets and events required</a:t>
            </a:r>
          </a:p>
          <a:p>
            <a:pPr lvl="1"/>
            <a:r>
              <a:rPr lang="en-US" dirty="0"/>
              <a:t>Level III is the management level.</a:t>
            </a:r>
          </a:p>
        </p:txBody>
      </p:sp>
    </p:spTree>
    <p:extLst>
      <p:ext uri="{BB962C8B-B14F-4D97-AF65-F5344CB8AC3E}">
        <p14:creationId xmlns:p14="http://schemas.microsoft.com/office/powerpoint/2010/main" val="34762162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AB77F-6ED4-E52D-EEC8-0EB3CEEC31E3}"/>
              </a:ext>
            </a:extLst>
          </p:cNvPr>
          <p:cNvSpPr>
            <a:spLocks noGrp="1"/>
          </p:cNvSpPr>
          <p:nvPr>
            <p:ph type="title"/>
          </p:nvPr>
        </p:nvSpPr>
        <p:spPr/>
        <p:txBody>
          <a:bodyPr/>
          <a:lstStyle/>
          <a:p>
            <a:r>
              <a:rPr lang="en-US" dirty="0"/>
              <a:t>What is the COMMITMENT	?</a:t>
            </a:r>
          </a:p>
        </p:txBody>
      </p:sp>
      <p:sp>
        <p:nvSpPr>
          <p:cNvPr id="3" name="Content Placeholder 2">
            <a:extLst>
              <a:ext uri="{FF2B5EF4-FFF2-40B4-BE49-F238E27FC236}">
                <a16:creationId xmlns:a16="http://schemas.microsoft.com/office/drawing/2014/main" id="{859A0975-5770-FDB2-E2EA-E6E09B656F5C}"/>
              </a:ext>
            </a:extLst>
          </p:cNvPr>
          <p:cNvSpPr>
            <a:spLocks noGrp="1"/>
          </p:cNvSpPr>
          <p:nvPr>
            <p:ph idx="1"/>
          </p:nvPr>
        </p:nvSpPr>
        <p:spPr/>
        <p:txBody>
          <a:bodyPr/>
          <a:lstStyle/>
          <a:p>
            <a:r>
              <a:rPr lang="en-US" dirty="0"/>
              <a:t>If you join ARES, it is expected that you will participate in both exercises / drills and public service events.  </a:t>
            </a:r>
          </a:p>
          <a:p>
            <a:r>
              <a:rPr lang="en-US" dirty="0"/>
              <a:t>That you will be available in an emergency.</a:t>
            </a:r>
          </a:p>
          <a:p>
            <a:r>
              <a:rPr lang="en-US" dirty="0"/>
              <a:t>That you volunteer for ONLY ONE ARES group.</a:t>
            </a:r>
          </a:p>
        </p:txBody>
      </p:sp>
    </p:spTree>
    <p:extLst>
      <p:ext uri="{BB962C8B-B14F-4D97-AF65-F5344CB8AC3E}">
        <p14:creationId xmlns:p14="http://schemas.microsoft.com/office/powerpoint/2010/main" val="37604264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46C32-F630-83D7-5E3D-E2B2AF6A7896}"/>
              </a:ext>
            </a:extLst>
          </p:cNvPr>
          <p:cNvSpPr>
            <a:spLocks noGrp="1"/>
          </p:cNvSpPr>
          <p:nvPr>
            <p:ph type="title"/>
          </p:nvPr>
        </p:nvSpPr>
        <p:spPr/>
        <p:txBody>
          <a:bodyPr>
            <a:normAutofit fontScale="90000"/>
          </a:bodyPr>
          <a:lstStyle/>
          <a:p>
            <a:r>
              <a:rPr lang="en-US" dirty="0">
                <a:highlight>
                  <a:srgbClr val="FFFF00"/>
                </a:highlight>
              </a:rPr>
              <a:t>Why you should think about volunteering</a:t>
            </a:r>
          </a:p>
        </p:txBody>
      </p:sp>
      <p:sp>
        <p:nvSpPr>
          <p:cNvPr id="3" name="Content Placeholder 2">
            <a:extLst>
              <a:ext uri="{FF2B5EF4-FFF2-40B4-BE49-F238E27FC236}">
                <a16:creationId xmlns:a16="http://schemas.microsoft.com/office/drawing/2014/main" id="{B4BEAA96-9753-3E81-DAA9-DB94AF8B5AF4}"/>
              </a:ext>
            </a:extLst>
          </p:cNvPr>
          <p:cNvSpPr>
            <a:spLocks noGrp="1"/>
          </p:cNvSpPr>
          <p:nvPr>
            <p:ph idx="1"/>
          </p:nvPr>
        </p:nvSpPr>
        <p:spPr/>
        <p:txBody>
          <a:bodyPr/>
          <a:lstStyle/>
          <a:p>
            <a:r>
              <a:rPr lang="en-US" dirty="0"/>
              <a:t>For ARES to work,  we need a credible number of members (23 now)</a:t>
            </a:r>
          </a:p>
          <a:p>
            <a:r>
              <a:rPr lang="en-US" dirty="0"/>
              <a:t>When you neighbors complain about your hobby, you can tell them that you do a public service when needed</a:t>
            </a:r>
          </a:p>
          <a:p>
            <a:r>
              <a:rPr lang="en-US" dirty="0"/>
              <a:t>Great excuse to invest in more gear</a:t>
            </a:r>
          </a:p>
          <a:p>
            <a:r>
              <a:rPr lang="en-US" dirty="0"/>
              <a:t>This is the payback for the support we get from the City.</a:t>
            </a:r>
          </a:p>
        </p:txBody>
      </p:sp>
    </p:spTree>
    <p:extLst>
      <p:ext uri="{BB962C8B-B14F-4D97-AF65-F5344CB8AC3E}">
        <p14:creationId xmlns:p14="http://schemas.microsoft.com/office/powerpoint/2010/main" val="931266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7FC38-ED10-6E86-56D0-B81EFC8424E4}"/>
              </a:ext>
            </a:extLst>
          </p:cNvPr>
          <p:cNvSpPr>
            <a:spLocks noGrp="1"/>
          </p:cNvSpPr>
          <p:nvPr>
            <p:ph type="title"/>
          </p:nvPr>
        </p:nvSpPr>
        <p:spPr/>
        <p:txBody>
          <a:bodyPr/>
          <a:lstStyle/>
          <a:p>
            <a:r>
              <a:rPr lang="en-US" dirty="0"/>
              <a:t>What equipment do you need?	</a:t>
            </a:r>
          </a:p>
        </p:txBody>
      </p:sp>
      <p:sp>
        <p:nvSpPr>
          <p:cNvPr id="3" name="Content Placeholder 2">
            <a:extLst>
              <a:ext uri="{FF2B5EF4-FFF2-40B4-BE49-F238E27FC236}">
                <a16:creationId xmlns:a16="http://schemas.microsoft.com/office/drawing/2014/main" id="{06BCD98E-4208-9577-E70D-39742DE80DCA}"/>
              </a:ext>
            </a:extLst>
          </p:cNvPr>
          <p:cNvSpPr>
            <a:spLocks noGrp="1"/>
          </p:cNvSpPr>
          <p:nvPr>
            <p:ph idx="1"/>
          </p:nvPr>
        </p:nvSpPr>
        <p:spPr/>
        <p:txBody>
          <a:bodyPr/>
          <a:lstStyle/>
          <a:p>
            <a:r>
              <a:rPr lang="en-US" dirty="0"/>
              <a:t>To start with a 2 meter handheld is all you need for most activities.  If you have a dual band handheld all the better.</a:t>
            </a:r>
          </a:p>
          <a:p>
            <a:r>
              <a:rPr lang="en-US" dirty="0"/>
              <a:t>All other items are OPTIONAL.  </a:t>
            </a:r>
          </a:p>
          <a:p>
            <a:pPr lvl="1"/>
            <a:r>
              <a:rPr lang="en-US" dirty="0"/>
              <a:t>Spare batteries, or power options.</a:t>
            </a:r>
          </a:p>
          <a:p>
            <a:pPr lvl="1"/>
            <a:r>
              <a:rPr lang="en-US" dirty="0"/>
              <a:t>A better antenna</a:t>
            </a:r>
          </a:p>
          <a:p>
            <a:pPr lvl="1"/>
            <a:r>
              <a:rPr lang="en-US" dirty="0"/>
              <a:t>A go box with mobile equipment</a:t>
            </a:r>
          </a:p>
          <a:p>
            <a:pPr lvl="1"/>
            <a:r>
              <a:rPr lang="en-US" dirty="0"/>
              <a:t>Your home station on emergency power</a:t>
            </a:r>
          </a:p>
        </p:txBody>
      </p:sp>
    </p:spTree>
    <p:extLst>
      <p:ext uri="{BB962C8B-B14F-4D97-AF65-F5344CB8AC3E}">
        <p14:creationId xmlns:p14="http://schemas.microsoft.com/office/powerpoint/2010/main" val="11103344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1309A-0526-64A4-E028-867C9D064BAB}"/>
              </a:ext>
            </a:extLst>
          </p:cNvPr>
          <p:cNvSpPr>
            <a:spLocks noGrp="1"/>
          </p:cNvSpPr>
          <p:nvPr>
            <p:ph type="title"/>
          </p:nvPr>
        </p:nvSpPr>
        <p:spPr/>
        <p:txBody>
          <a:bodyPr/>
          <a:lstStyle/>
          <a:p>
            <a:r>
              <a:rPr lang="en-US" dirty="0"/>
              <a:t>ALEXANRIA ARES</a:t>
            </a:r>
          </a:p>
        </p:txBody>
      </p:sp>
      <p:sp>
        <p:nvSpPr>
          <p:cNvPr id="3" name="Content Placeholder 2">
            <a:extLst>
              <a:ext uri="{FF2B5EF4-FFF2-40B4-BE49-F238E27FC236}">
                <a16:creationId xmlns:a16="http://schemas.microsoft.com/office/drawing/2014/main" id="{7F4C839B-499C-2CE9-9B65-73068825E55A}"/>
              </a:ext>
            </a:extLst>
          </p:cNvPr>
          <p:cNvSpPr>
            <a:spLocks noGrp="1"/>
          </p:cNvSpPr>
          <p:nvPr>
            <p:ph idx="1"/>
          </p:nvPr>
        </p:nvSpPr>
        <p:spPr/>
        <p:txBody>
          <a:bodyPr>
            <a:normAutofit fontScale="92500"/>
          </a:bodyPr>
          <a:lstStyle/>
          <a:p>
            <a:r>
              <a:rPr lang="en-US" dirty="0"/>
              <a:t>TO BE CREDIABLE – The city of Alexandria is NOT a large area, and its Emergency Management system is one of the best in the country.</a:t>
            </a:r>
          </a:p>
          <a:p>
            <a:r>
              <a:rPr lang="en-US" dirty="0"/>
              <a:t>ARES exists when an event happens that require additional resources. To do this ARES has to be able to cover: The EOC, Red Cross, Hospitals, Incident Command (Disaster site) and other locations that normally are NOT connected by city communications. Much of this is interagency.</a:t>
            </a:r>
          </a:p>
          <a:p>
            <a:endParaRPr lang="en-US" dirty="0"/>
          </a:p>
        </p:txBody>
      </p:sp>
    </p:spTree>
    <p:extLst>
      <p:ext uri="{BB962C8B-B14F-4D97-AF65-F5344CB8AC3E}">
        <p14:creationId xmlns:p14="http://schemas.microsoft.com/office/powerpoint/2010/main" val="8987835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Value</a:t>
            </a:r>
            <a:r>
              <a:rPr lang="en-US" sz="3600" baseline="0" dirty="0"/>
              <a:t> of Amateur Radio to</a:t>
            </a:r>
            <a:br>
              <a:rPr lang="en-US" sz="3600" baseline="0" dirty="0"/>
            </a:br>
            <a:r>
              <a:rPr lang="en-US" sz="3600" baseline="0" dirty="0"/>
              <a:t>The City of Alexandria</a:t>
            </a:r>
            <a:endParaRPr lang="en-US" sz="3600" dirty="0"/>
          </a:p>
        </p:txBody>
      </p:sp>
      <p:sp>
        <p:nvSpPr>
          <p:cNvPr id="3" name="Content Placeholder 2"/>
          <p:cNvSpPr>
            <a:spLocks noGrp="1"/>
          </p:cNvSpPr>
          <p:nvPr>
            <p:ph idx="1"/>
          </p:nvPr>
        </p:nvSpPr>
        <p:spPr/>
        <p:txBody>
          <a:bodyPr>
            <a:normAutofit fontScale="92500" lnSpcReduction="20000"/>
          </a:bodyPr>
          <a:lstStyle/>
          <a:p>
            <a:r>
              <a:rPr lang="en-US" sz="2800" dirty="0"/>
              <a:t>Provides</a:t>
            </a:r>
            <a:r>
              <a:rPr lang="en-US" sz="2800" baseline="0" dirty="0"/>
              <a:t> additional communications assets:</a:t>
            </a:r>
          </a:p>
          <a:p>
            <a:pPr lvl="1"/>
            <a:r>
              <a:rPr lang="en-US" dirty="0"/>
              <a:t>Spectrum</a:t>
            </a:r>
          </a:p>
          <a:p>
            <a:pPr lvl="1"/>
            <a:r>
              <a:rPr lang="en-US" dirty="0"/>
              <a:t>Operators</a:t>
            </a:r>
          </a:p>
          <a:p>
            <a:pPr lvl="1"/>
            <a:r>
              <a:rPr lang="en-US" dirty="0"/>
              <a:t>Equipment</a:t>
            </a:r>
          </a:p>
          <a:p>
            <a:pPr lvl="0"/>
            <a:r>
              <a:rPr lang="en-US" sz="2800" dirty="0"/>
              <a:t>Flexibility – the majority of our equipment</a:t>
            </a:r>
            <a:r>
              <a:rPr lang="en-US" sz="2800" baseline="0" dirty="0"/>
              <a:t> can be operated from emergency power and uses little or no infrastructure.</a:t>
            </a:r>
          </a:p>
          <a:p>
            <a:pPr lvl="0"/>
            <a:r>
              <a:rPr lang="en-US" sz="2800" dirty="0"/>
              <a:t>Able to link agencies, NGOs, and other support when needed.</a:t>
            </a:r>
          </a:p>
          <a:p>
            <a:pPr lvl="0"/>
            <a:r>
              <a:rPr lang="en-US" sz="2800" dirty="0"/>
              <a:t>ARRL has an extensive number of Mutual Operating Agreements, that define how we interface with other agencies.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ARES</a:t>
            </a:r>
          </a:p>
        </p:txBody>
      </p:sp>
      <p:sp>
        <p:nvSpPr>
          <p:cNvPr id="3" name="Content Placeholder 2"/>
          <p:cNvSpPr>
            <a:spLocks noGrp="1"/>
          </p:cNvSpPr>
          <p:nvPr>
            <p:ph idx="1"/>
          </p:nvPr>
        </p:nvSpPr>
        <p:spPr/>
        <p:txBody>
          <a:bodyPr>
            <a:normAutofit fontScale="70000" lnSpcReduction="20000"/>
          </a:bodyPr>
          <a:lstStyle/>
          <a:p>
            <a:r>
              <a:rPr lang="en-US" dirty="0"/>
              <a:t>Amateur Radio Emergency Services (ARES) is an organization sponsored by the American Radio Relay League (ARRL).</a:t>
            </a:r>
          </a:p>
          <a:p>
            <a:r>
              <a:rPr lang="en-US" dirty="0"/>
              <a:t>ARRL is the national association of amateur radio operators (represents our interests to Congress, provides technical publications, and organizes various nationwide activities).</a:t>
            </a:r>
          </a:p>
          <a:p>
            <a:r>
              <a:rPr lang="en-US" dirty="0"/>
              <a:t>An</a:t>
            </a:r>
            <a:r>
              <a:rPr lang="en-US" baseline="0" dirty="0"/>
              <a:t> organized structure of amateur radio volunteers who train and equip to provide support to the community at large when needed in an emergency.</a:t>
            </a:r>
          </a:p>
          <a:p>
            <a:r>
              <a:rPr lang="en-US" baseline="0" dirty="0"/>
              <a:t>Structure is by appointment of a State Emergency Coordinator (SEC), who appoints District Emergency Coordinators (DECs), who, in turn, appoint local Emergency Coordinators (ECs).</a:t>
            </a:r>
          </a:p>
          <a:p>
            <a:r>
              <a:rPr lang="en-US" dirty="0"/>
              <a:t>Not all amateur radio operators volunteer to be ARES members.</a:t>
            </a:r>
          </a:p>
          <a:p>
            <a:r>
              <a:rPr lang="en-US" dirty="0"/>
              <a:t>While ARES is supported by local clubs, a volunteer does not need to be a member of a club.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385</TotalTime>
  <Words>1553</Words>
  <Application>Microsoft Office PowerPoint</Application>
  <PresentationFormat>On-screen Show (4:3)</PresentationFormat>
  <Paragraphs>119</Paragraphs>
  <Slides>16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Theme</vt:lpstr>
      <vt:lpstr>Alexandria Radio Club and Alexandria Amateur Radio Emergency Services (ARES)</vt:lpstr>
      <vt:lpstr>Why this brief?</vt:lpstr>
      <vt:lpstr>Who can volunteer?</vt:lpstr>
      <vt:lpstr>What is the COMMITMENT ?</vt:lpstr>
      <vt:lpstr>Why you should think about volunteering</vt:lpstr>
      <vt:lpstr>What equipment do you need? </vt:lpstr>
      <vt:lpstr>ALEXANRIA ARES</vt:lpstr>
      <vt:lpstr>Value of Amateur Radio to The City of Alexandria</vt:lpstr>
      <vt:lpstr>ARES</vt:lpstr>
      <vt:lpstr>Alexandria ARES</vt:lpstr>
      <vt:lpstr>Club Trailer</vt:lpstr>
      <vt:lpstr>Club Support Systems</vt:lpstr>
      <vt:lpstr>D-STAR – Digital Amateur Radio</vt:lpstr>
      <vt:lpstr>Other Info</vt:lpstr>
      <vt:lpstr> How to contact us immediately</vt:lpstr>
      <vt:lpstr>For More Information on Amateur Radio</vt:lpstr>
    </vt:vector>
  </TitlesOfParts>
  <Company>OSD-CIO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Alexandria Radio Club and Alexandria Amateur Radio Emergency Services (ARES)</dc:title>
  <dc:creator>bunnrr</dc:creator>
  <cp:lastModifiedBy>Richard Bunn</cp:lastModifiedBy>
  <cp:revision>45</cp:revision>
  <dcterms:created xsi:type="dcterms:W3CDTF">2012-01-13T13:23:58Z</dcterms:created>
  <dcterms:modified xsi:type="dcterms:W3CDTF">2023-03-10T01:14:50Z</dcterms:modified>
</cp:coreProperties>
</file>