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6"/>
  </p:notesMasterIdLst>
  <p:sldIdLst>
    <p:sldId id="256" r:id="rId5"/>
    <p:sldId id="257" r:id="rId6"/>
    <p:sldId id="261" r:id="rId7"/>
    <p:sldId id="262" r:id="rId8"/>
    <p:sldId id="263" r:id="rId9"/>
    <p:sldId id="264" r:id="rId10"/>
    <p:sldId id="265" r:id="rId11"/>
    <p:sldId id="266" r:id="rId12"/>
    <p:sldId id="268" r:id="rId13"/>
    <p:sldId id="267" r:id="rId14"/>
    <p:sldId id="260" r:id="rId1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CD2"/>
          </a:solidFill>
        </a:fill>
      </a:tcStyle>
    </a:wholeTbl>
    <a:band2H>
      <a:tcTxStyle/>
      <a:tcStyle>
        <a:tcBdr/>
        <a:fill>
          <a:solidFill>
            <a:srgbClr val="E7E7EA"/>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DACB"/>
          </a:solidFill>
        </a:fill>
      </a:tcStyle>
    </a:wholeTbl>
    <a:band2H>
      <a:tcTxStyle/>
      <a:tcStyle>
        <a:tcBdr/>
        <a:fill>
          <a:solidFill>
            <a:srgbClr val="EAEDE7"/>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ECA"/>
          </a:solidFill>
        </a:fill>
      </a:tcStyle>
    </a:wholeTbl>
    <a:band2H>
      <a:tcTxStyle/>
      <a:tcStyle>
        <a:tcBdr/>
        <a:fill>
          <a:solidFill>
            <a:srgbClr val="FFEFE7"/>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eorgia"/>
          <a:ea typeface="Georgia"/>
          <a:cs typeface="Georg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eorgia"/>
          <a:ea typeface="Georgia"/>
          <a:cs typeface="Georg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eorgia"/>
          <a:ea typeface="Georgia"/>
          <a:cs typeface="Georgi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eorgia"/>
          <a:ea typeface="Georgia"/>
          <a:cs typeface="Georgi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248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xfrm>
            <a:off x="1143000" y="685800"/>
            <a:ext cx="4572000" cy="3429000"/>
          </a:xfrm>
          <a:prstGeom prst="rect">
            <a:avLst/>
          </a:prstGeom>
        </p:spPr>
        <p:txBody>
          <a:bodyPr/>
          <a:lstStyle/>
          <a:p>
            <a:endParaRPr/>
          </a:p>
        </p:txBody>
      </p:sp>
      <p:sp>
        <p:nvSpPr>
          <p:cNvPr id="68" name="Shape 6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lmshelp@vdem.virginia.gov" TargetMode="External"/><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3" name="VDEM_SolidSeal_ElectronicUse_Blue_RGB.png" descr="VDEM_SolidSeal_ElectronicUse_Blue_RGB.png"/>
          <p:cNvPicPr>
            <a:picLocks noChangeAspect="1"/>
          </p:cNvPicPr>
          <p:nvPr/>
        </p:nvPicPr>
        <p:blipFill>
          <a:blip r:embed="rId2" cstate="print">
            <a:alphaModFix amt="10000"/>
          </a:blip>
          <a:stretch>
            <a:fillRect/>
          </a:stretch>
        </p:blipFill>
        <p:spPr>
          <a:xfrm>
            <a:off x="4481369" y="805174"/>
            <a:ext cx="5031058" cy="5031058"/>
          </a:xfrm>
          <a:prstGeom prst="rect">
            <a:avLst/>
          </a:prstGeom>
          <a:ln w="12700">
            <a:miter lim="400000"/>
          </a:ln>
        </p:spPr>
      </p:pic>
      <p:sp>
        <p:nvSpPr>
          <p:cNvPr id="14" name="Straight Connector 8"/>
          <p:cNvSpPr/>
          <p:nvPr/>
        </p:nvSpPr>
        <p:spPr>
          <a:xfrm>
            <a:off x="385299" y="3143996"/>
            <a:ext cx="3964927" cy="1"/>
          </a:xfrm>
          <a:prstGeom prst="line">
            <a:avLst/>
          </a:prstGeom>
          <a:ln w="38100">
            <a:solidFill>
              <a:srgbClr val="173963"/>
            </a:solidFill>
          </a:ln>
        </p:spPr>
        <p:txBody>
          <a:bodyPr lIns="45719" rIns="45719"/>
          <a:lstStyle/>
          <a:p>
            <a:pPr>
              <a:defRPr>
                <a:solidFill>
                  <a:srgbClr val="FFFFFF"/>
                </a:solidFill>
              </a:defRPr>
            </a:pPr>
            <a:endParaRPr/>
          </a:p>
        </p:txBody>
      </p:sp>
      <p:sp>
        <p:nvSpPr>
          <p:cNvPr id="15" name="Straight Connector 8"/>
          <p:cNvSpPr/>
          <p:nvPr/>
        </p:nvSpPr>
        <p:spPr>
          <a:xfrm>
            <a:off x="2237644" y="3143996"/>
            <a:ext cx="6593969" cy="1"/>
          </a:xfrm>
          <a:prstGeom prst="line">
            <a:avLst/>
          </a:prstGeom>
          <a:ln w="31750" cap="rnd">
            <a:solidFill>
              <a:srgbClr val="173963"/>
            </a:solidFill>
            <a:custDash>
              <a:ds d="100000" sp="200000"/>
            </a:custDash>
          </a:ln>
          <a:effectLst>
            <a:outerShdw blurRad="190500" dist="228600" dir="2700000" rotWithShape="0">
              <a:srgbClr val="000000">
                <a:alpha val="25500"/>
              </a:srgbClr>
            </a:outerShdw>
          </a:effectLst>
        </p:spPr>
        <p:txBody>
          <a:bodyPr lIns="45719" rIns="45719"/>
          <a:lstStyle/>
          <a:p>
            <a:pPr>
              <a:defRPr>
                <a:solidFill>
                  <a:srgbClr val="FFFFFF"/>
                </a:solidFill>
              </a:defRPr>
            </a:pPr>
            <a:endParaRPr/>
          </a:p>
        </p:txBody>
      </p:sp>
      <p:pic>
        <p:nvPicPr>
          <p:cNvPr id="16" name="VDEM_Horizontal_ElectronicUse_FullColorSeal_BlackText_RGB.png" descr="VDEM_Horizontal_ElectronicUse_FullColorSeal_BlackText_RGB.png"/>
          <p:cNvPicPr>
            <a:picLocks noChangeAspect="1"/>
          </p:cNvPicPr>
          <p:nvPr/>
        </p:nvPicPr>
        <p:blipFill>
          <a:blip r:embed="rId3" cstate="print"/>
          <a:stretch>
            <a:fillRect/>
          </a:stretch>
        </p:blipFill>
        <p:spPr>
          <a:xfrm>
            <a:off x="432540" y="1836474"/>
            <a:ext cx="3696658" cy="914401"/>
          </a:xfrm>
          <a:prstGeom prst="rect">
            <a:avLst/>
          </a:prstGeom>
          <a:ln w="12700">
            <a:miter lim="400000"/>
          </a:ln>
        </p:spPr>
      </p:pic>
      <p:pic>
        <p:nvPicPr>
          <p:cNvPr id="17" name="Social Media Links (Blue).png" descr="Social Media Links (Blue).png"/>
          <p:cNvPicPr>
            <a:picLocks noChangeAspect="1"/>
          </p:cNvPicPr>
          <p:nvPr/>
        </p:nvPicPr>
        <p:blipFill>
          <a:blip r:embed="rId4" cstate="print"/>
          <a:stretch>
            <a:fillRect/>
          </a:stretch>
        </p:blipFill>
        <p:spPr>
          <a:xfrm>
            <a:off x="0" y="5942392"/>
            <a:ext cx="9144001" cy="914401"/>
          </a:xfrm>
          <a:prstGeom prst="rect">
            <a:avLst/>
          </a:prstGeom>
          <a:ln w="12700">
            <a:miter lim="400000"/>
          </a:ln>
        </p:spPr>
      </p:pic>
      <p:sp>
        <p:nvSpPr>
          <p:cNvPr id="18" name="Presentation  Title"/>
          <p:cNvSpPr txBox="1">
            <a:spLocks noGrp="1"/>
          </p:cNvSpPr>
          <p:nvPr>
            <p:ph type="body" sz="half" idx="13"/>
          </p:nvPr>
        </p:nvSpPr>
        <p:spPr>
          <a:xfrm>
            <a:off x="419100" y="3197478"/>
            <a:ext cx="8229600" cy="1871217"/>
          </a:xfrm>
          <a:prstGeom prst="rect">
            <a:avLst/>
          </a:prstGeom>
        </p:spPr>
        <p:txBody>
          <a:bodyPr anchor="ctr"/>
          <a:lstStyle/>
          <a:p>
            <a:pPr marL="0" indent="0">
              <a:lnSpc>
                <a:spcPct val="90000"/>
              </a:lnSpc>
              <a:spcBef>
                <a:spcPts val="0"/>
              </a:spcBef>
              <a:buSzTx/>
              <a:buNone/>
              <a:defRPr sz="5000">
                <a:solidFill>
                  <a:srgbClr val="173963"/>
                </a:solidFill>
                <a:latin typeface="Source Sans Pro Black"/>
                <a:ea typeface="Source Sans Pro Black"/>
                <a:cs typeface="Source Sans Pro Black"/>
                <a:sym typeface="Source Sans Pro Black"/>
              </a:defRPr>
            </a:pPr>
            <a:r>
              <a:t>Presentation </a:t>
            </a:r>
            <a:br/>
            <a:r>
              <a:t>Title</a:t>
            </a:r>
          </a:p>
        </p:txBody>
      </p:sp>
      <p:sp>
        <p:nvSpPr>
          <p:cNvPr id="19" name="Date: Month XX, 2019"/>
          <p:cNvSpPr txBox="1">
            <a:spLocks noGrp="1"/>
          </p:cNvSpPr>
          <p:nvPr>
            <p:ph type="body" sz="quarter" idx="14"/>
          </p:nvPr>
        </p:nvSpPr>
        <p:spPr>
          <a:xfrm>
            <a:off x="448699" y="4866063"/>
            <a:ext cx="2648854" cy="434341"/>
          </a:xfrm>
          <a:prstGeom prst="rect">
            <a:avLst/>
          </a:prstGeom>
        </p:spPr>
        <p:txBody>
          <a:bodyPr wrap="none">
            <a:spAutoFit/>
          </a:bodyPr>
          <a:lstStyle>
            <a:lvl1pPr marL="0" indent="0">
              <a:spcBef>
                <a:spcPts val="0"/>
              </a:spcBef>
              <a:buSzTx/>
              <a:buNone/>
              <a:defRPr sz="2000">
                <a:solidFill>
                  <a:srgbClr val="173963"/>
                </a:solidFill>
              </a:defRPr>
            </a:lvl1pPr>
          </a:lstStyle>
          <a:p>
            <a:r>
              <a:t>Date: Month XX, 2019</a:t>
            </a:r>
          </a:p>
        </p:txBody>
      </p:sp>
      <p:sp>
        <p:nvSpPr>
          <p:cNvPr id="20" name="Slide Number"/>
          <p:cNvSpPr txBox="1">
            <a:spLocks noGrp="1"/>
          </p:cNvSpPr>
          <p:nvPr>
            <p:ph type="sldNum" sz="quarter" idx="2"/>
          </p:nvPr>
        </p:nvSpPr>
        <p:spPr>
          <a:xfrm>
            <a:off x="7981677" y="6603999"/>
            <a:ext cx="171723" cy="177801"/>
          </a:xfrm>
          <a:prstGeom prst="rect">
            <a:avLst/>
          </a:prstGeom>
        </p:spPr>
        <p:txBody>
          <a:bodyPr/>
          <a:lstStyle>
            <a:lvl1pPr>
              <a:defRPr sz="1200">
                <a:solidFill>
                  <a:srgbClr val="F2F2F2"/>
                </a:solidFill>
                <a:latin typeface="Georgia"/>
                <a:ea typeface="Georgia"/>
                <a:cs typeface="Georgia"/>
                <a:sym typeface="Georgia"/>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7" name="Title Text"/>
          <p:cNvSpPr txBox="1">
            <a:spLocks noGrp="1"/>
          </p:cNvSpPr>
          <p:nvPr>
            <p:ph type="title"/>
          </p:nvPr>
        </p:nvSpPr>
        <p:spPr>
          <a:prstGeom prst="rect">
            <a:avLst/>
          </a:prstGeom>
        </p:spPr>
        <p:txBody>
          <a:bodyPr/>
          <a:lstStyle/>
          <a:p>
            <a:r>
              <a:t>Title Text</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
        <p:nvSpPr>
          <p:cNvPr id="29" name="Lorem ipsum dolor sit amet, consectetur adipiscing elit, sed do eiusmod tempor incididunt ut labore et dolore magna aliqua. Ut enim ad minim veniam, quis nostrud exercitation ullamco laboris nisi ut aliquip ex ea commodo consequat.   Duis aute irure dolor in reprderit in volu dolore eu fugiat nulla pariatur."/>
          <p:cNvSpPr txBox="1">
            <a:spLocks noGrp="1"/>
          </p:cNvSpPr>
          <p:nvPr>
            <p:ph type="body" idx="13"/>
          </p:nvPr>
        </p:nvSpPr>
        <p:spPr>
          <a:xfrm>
            <a:off x="457200" y="1536699"/>
            <a:ext cx="7661325" cy="3749041"/>
          </a:xfrm>
          <a:prstGeom prst="rect">
            <a:avLst/>
          </a:prstGeom>
        </p:spPr>
        <p:txBody>
          <a:bodyPr>
            <a:spAutoFit/>
          </a:bodyPr>
          <a:lstStyle/>
          <a:p>
            <a:pPr marL="0" indent="0">
              <a:spcBef>
                <a:spcPts val="0"/>
              </a:spcBef>
              <a:buSzTx/>
              <a:buNone/>
              <a:defRPr>
                <a:solidFill>
                  <a:srgbClr val="173963"/>
                </a:solidFill>
              </a:defRPr>
            </a:pPr>
            <a:r>
              <a:t>Lorem ipsum dolor sit amet, consectetur adipiscing elit, sed do eiusmod tempor incididunt ut labore et dolore magna aliqua. Ut enim ad minim veniam, quis nostrud exercitation ullamco laboris nisi ut aliquip ex ea commodo consequat. </a:t>
            </a:r>
            <a:br/>
            <a:br/>
            <a:r>
              <a:t>Duis aute irure dolor in reprderit in volu dolore eu fugiat nulla pariatur.</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End Slide">
    <p:spTree>
      <p:nvGrpSpPr>
        <p:cNvPr id="1" name=""/>
        <p:cNvGrpSpPr/>
        <p:nvPr/>
      </p:nvGrpSpPr>
      <p:grpSpPr>
        <a:xfrm>
          <a:off x="0" y="0"/>
          <a:ext cx="0" cy="0"/>
          <a:chOff x="0" y="0"/>
          <a:chExt cx="0" cy="0"/>
        </a:xfrm>
      </p:grpSpPr>
      <p:sp>
        <p:nvSpPr>
          <p:cNvPr id="45" name="THANK YOU!"/>
          <p:cNvSpPr txBox="1"/>
          <p:nvPr/>
        </p:nvSpPr>
        <p:spPr>
          <a:xfrm>
            <a:off x="533400" y="446810"/>
            <a:ext cx="8077200" cy="1969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sz="4200">
                <a:solidFill>
                  <a:srgbClr val="173963"/>
                </a:solidFill>
                <a:latin typeface="Source Sans Pro Black"/>
                <a:ea typeface="Source Sans Pro Black"/>
                <a:cs typeface="Source Sans Pro Black"/>
                <a:sym typeface="Source Sans Pro Black"/>
              </a:defRPr>
            </a:lvl1pPr>
          </a:lstStyle>
          <a:p>
            <a:r>
              <a:rPr lang="en-US" dirty="0"/>
              <a:t>Contact Us:</a:t>
            </a:r>
          </a:p>
          <a:p>
            <a:endParaRPr lang="en-US" sz="2000" dirty="0"/>
          </a:p>
          <a:p>
            <a:r>
              <a:rPr lang="en-US" sz="3000" dirty="0"/>
              <a:t>Email: </a:t>
            </a:r>
            <a:r>
              <a:rPr lang="en-US" sz="3000" dirty="0">
                <a:hlinkClick r:id="rId2"/>
              </a:rPr>
              <a:t>lmshelp@vdem.virginia.gov</a:t>
            </a:r>
            <a:endParaRPr lang="en-US" sz="3000" dirty="0"/>
          </a:p>
          <a:p>
            <a:r>
              <a:rPr lang="en-US" sz="3000" dirty="0"/>
              <a:t>Phone: 804-267-7697</a:t>
            </a:r>
            <a:endParaRPr sz="3000" dirty="0"/>
          </a:p>
        </p:txBody>
      </p:sp>
      <p:sp>
        <p:nvSpPr>
          <p:cNvPr id="46" name="Rectangle"/>
          <p:cNvSpPr/>
          <p:nvPr/>
        </p:nvSpPr>
        <p:spPr>
          <a:xfrm>
            <a:off x="-1" y="3436739"/>
            <a:ext cx="9144001" cy="3432920"/>
          </a:xfrm>
          <a:prstGeom prst="rect">
            <a:avLst/>
          </a:prstGeom>
          <a:solidFill>
            <a:srgbClr val="173963"/>
          </a:solidFill>
          <a:ln w="12700">
            <a:miter lim="400000"/>
          </a:ln>
        </p:spPr>
        <p:txBody>
          <a:bodyPr lIns="45719" rIns="45719" anchor="ctr"/>
          <a:lstStyle/>
          <a:p>
            <a:endParaRPr/>
          </a:p>
        </p:txBody>
      </p:sp>
      <p:pic>
        <p:nvPicPr>
          <p:cNvPr id="47" name="VDEM_Seal_ElectronicUse_FullColor_RGB.png" descr="VDEM_Seal_ElectronicUse_FullColor_RGB.png"/>
          <p:cNvPicPr>
            <a:picLocks noChangeAspect="1"/>
          </p:cNvPicPr>
          <p:nvPr/>
        </p:nvPicPr>
        <p:blipFill>
          <a:blip r:embed="rId3" cstate="print"/>
          <a:stretch>
            <a:fillRect/>
          </a:stretch>
        </p:blipFill>
        <p:spPr>
          <a:xfrm>
            <a:off x="3940670" y="2797670"/>
            <a:ext cx="1262660" cy="1262660"/>
          </a:xfrm>
          <a:prstGeom prst="rect">
            <a:avLst/>
          </a:prstGeom>
          <a:ln w="12700">
            <a:miter lim="400000"/>
          </a:ln>
        </p:spPr>
      </p:pic>
      <p:pic>
        <p:nvPicPr>
          <p:cNvPr id="48" name="Social Media Links 2.png" descr="Social Media Links 2.png"/>
          <p:cNvPicPr>
            <a:picLocks noChangeAspect="1"/>
          </p:cNvPicPr>
          <p:nvPr/>
        </p:nvPicPr>
        <p:blipFill>
          <a:blip r:embed="rId4" cstate="print"/>
          <a:stretch>
            <a:fillRect/>
          </a:stretch>
        </p:blipFill>
        <p:spPr>
          <a:xfrm>
            <a:off x="0" y="5942392"/>
            <a:ext cx="9144001" cy="914401"/>
          </a:xfrm>
          <a:prstGeom prst="rect">
            <a:avLst/>
          </a:prstGeom>
          <a:ln w="12700">
            <a:miter lim="400000"/>
          </a:ln>
        </p:spPr>
      </p:pic>
      <p:sp>
        <p:nvSpPr>
          <p:cNvPr id="49"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Straight Connector 8"/>
          <p:cNvSpPr/>
          <p:nvPr/>
        </p:nvSpPr>
        <p:spPr>
          <a:xfrm>
            <a:off x="1121518" y="6303224"/>
            <a:ext cx="7741347" cy="1"/>
          </a:xfrm>
          <a:prstGeom prst="line">
            <a:avLst/>
          </a:prstGeom>
          <a:ln w="25400" cap="rnd">
            <a:solidFill>
              <a:srgbClr val="173963"/>
            </a:solidFill>
            <a:custDash>
              <a:ds d="100000" sp="200000"/>
            </a:custDash>
          </a:ln>
          <a:effectLst>
            <a:outerShdw blurRad="190500" dist="228600" dir="2700000" rotWithShape="0">
              <a:srgbClr val="000000">
                <a:alpha val="25500"/>
              </a:srgbClr>
            </a:outerShdw>
          </a:effectLst>
        </p:spPr>
        <p:txBody>
          <a:bodyPr lIns="45719" rIns="45719"/>
          <a:lstStyle/>
          <a:p>
            <a:pPr>
              <a:defRPr>
                <a:solidFill>
                  <a:srgbClr val="FFFFFF"/>
                </a:solidFill>
              </a:defRPr>
            </a:pPr>
            <a:endParaRPr/>
          </a:p>
        </p:txBody>
      </p:sp>
      <p:sp>
        <p:nvSpPr>
          <p:cNvPr id="4" name="Slide Number"/>
          <p:cNvSpPr txBox="1">
            <a:spLocks noGrp="1"/>
          </p:cNvSpPr>
          <p:nvPr>
            <p:ph type="sldNum" sz="quarter" idx="2"/>
          </p:nvPr>
        </p:nvSpPr>
        <p:spPr>
          <a:xfrm>
            <a:off x="8708898" y="6423025"/>
            <a:ext cx="143003" cy="165101"/>
          </a:xfrm>
          <a:prstGeom prst="rect">
            <a:avLst/>
          </a:prstGeom>
          <a:ln w="12700">
            <a:miter lim="400000"/>
          </a:ln>
        </p:spPr>
        <p:txBody>
          <a:bodyPr wrap="none" lIns="0" tIns="0" rIns="0" bIns="0" anchor="b">
            <a:spAutoFit/>
          </a:bodyPr>
          <a:lstStyle>
            <a:lvl1pPr algn="r">
              <a:defRPr sz="1000">
                <a:solidFill>
                  <a:srgbClr val="173963"/>
                </a:solidFill>
                <a:latin typeface="Source Sans Pro Semibold"/>
                <a:ea typeface="Source Sans Pro Semibold"/>
                <a:cs typeface="Source Sans Pro Semibold"/>
                <a:sym typeface="Source Sans Pro Semibold"/>
              </a:defRPr>
            </a:lvl1pPr>
          </a:lstStyle>
          <a:p>
            <a:fld id="{86CB4B4D-7CA3-9044-876B-883B54F8677D}" type="slidenum">
              <a:rPr/>
              <a:pPr/>
              <a:t>‹#›</a:t>
            </a:fld>
            <a:endParaRPr/>
          </a:p>
        </p:txBody>
      </p:sp>
      <p:pic>
        <p:nvPicPr>
          <p:cNvPr id="5" name="VDEM_Seal_ElectronicUse_FullColor_RGB.png" descr="VDEM_Seal_ElectronicUse_FullColor_RGB.png"/>
          <p:cNvPicPr>
            <a:picLocks noChangeAspect="1"/>
          </p:cNvPicPr>
          <p:nvPr/>
        </p:nvPicPr>
        <p:blipFill>
          <a:blip r:embed="rId5" cstate="print"/>
          <a:stretch>
            <a:fillRect/>
          </a:stretch>
        </p:blipFill>
        <p:spPr>
          <a:xfrm>
            <a:off x="224692" y="5900160"/>
            <a:ext cx="806129" cy="806129"/>
          </a:xfrm>
          <a:prstGeom prst="rect">
            <a:avLst/>
          </a:prstGeom>
          <a:ln w="12700">
            <a:miter lim="400000"/>
          </a:ln>
        </p:spPr>
      </p:pic>
      <p:sp>
        <p:nvSpPr>
          <p:cNvPr id="6" name="Body Level One…"/>
          <p:cNvSpPr txBox="1">
            <a:spLocks noGrp="1"/>
          </p:cNvSpPr>
          <p:nvPr>
            <p:ph type="body" idx="1"/>
          </p:nvPr>
        </p:nvSpPr>
        <p:spPr>
          <a:xfrm>
            <a:off x="457200" y="1600200"/>
            <a:ext cx="8229600" cy="3193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2pPr>
              <a:buClr>
                <a:srgbClr val="FFFFFF"/>
              </a:buClr>
              <a:buChar char="-"/>
            </a:lvl2pPr>
            <a:lvl3pPr marL="1196201" indent="-290945">
              <a:buClr>
                <a:srgbClr val="F9F9F9"/>
              </a:buClr>
              <a:buSzPct val="95000"/>
            </a:lvl3pPr>
            <a:lvl4pPr marL="1426463" indent="-256032">
              <a:buClr>
                <a:srgbClr val="F9F9F9"/>
              </a:buClr>
              <a:buChar char="-"/>
            </a:lvl4pPr>
            <a:lvl5pPr marL="1618488" indent="-256032">
              <a:buClr>
                <a:srgbClr val="F9F9F9"/>
              </a:buClr>
              <a:buChar char="‣"/>
            </a:lvl5p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ransition spd="med"/>
  <p:txStyles>
    <p:titleStyle>
      <a:lvl1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1pPr>
      <a:lvl2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2pPr>
      <a:lvl3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3pPr>
      <a:lvl4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4pPr>
      <a:lvl5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5pPr>
      <a:lvl6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6pPr>
      <a:lvl7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7pPr>
      <a:lvl8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8pPr>
      <a:lvl9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9pPr>
    </p:titleStyle>
    <p:bodyStyle>
      <a:lvl1pPr marL="260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1pPr>
      <a:lvl2pPr marL="641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2pPr>
      <a:lvl3pPr marL="1022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3pPr>
      <a:lvl4pPr marL="1403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4pPr>
      <a:lvl5pPr marL="1784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5pPr>
      <a:lvl6pPr marL="2165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6pPr>
      <a:lvl7pPr marL="2546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7pPr>
      <a:lvl8pPr marL="2927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8pPr>
      <a:lvl9pPr marL="3308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9pPr>
    </p:bodyStyle>
    <p:otherStyle>
      <a:lvl1pPr marL="0" marR="0" indent="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1pPr>
      <a:lvl2pPr marL="0" marR="0" indent="45720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2pPr>
      <a:lvl3pPr marL="0" marR="0" indent="91440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3pPr>
      <a:lvl4pPr marL="0" marR="0" indent="137160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4pPr>
      <a:lvl5pPr marL="0" marR="0" indent="182880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5pPr>
      <a:lvl6pPr marL="0" marR="0" indent="228600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6pPr>
      <a:lvl7pPr marL="0" marR="0" indent="274320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7pPr>
      <a:lvl8pPr marL="0" marR="0" indent="320040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8pPr>
      <a:lvl9pPr marL="0" marR="0" indent="365760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covlc.virginia.gov/"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Presentation  Title"/>
          <p:cNvSpPr txBox="1">
            <a:spLocks noGrp="1"/>
          </p:cNvSpPr>
          <p:nvPr>
            <p:ph type="body" idx="13"/>
          </p:nvPr>
        </p:nvSpPr>
        <p:spPr>
          <a:prstGeom prst="rect">
            <a:avLst/>
          </a:prstGeom>
        </p:spPr>
        <p:txBody>
          <a:bodyPr>
            <a:normAutofit fontScale="92500" lnSpcReduction="10000"/>
          </a:bodyPr>
          <a:lstStyle/>
          <a:p>
            <a:pPr marL="0" indent="0">
              <a:lnSpc>
                <a:spcPct val="90000"/>
              </a:lnSpc>
              <a:spcBef>
                <a:spcPts val="0"/>
              </a:spcBef>
              <a:buSzTx/>
              <a:buNone/>
              <a:defRPr sz="5000">
                <a:solidFill>
                  <a:srgbClr val="173963"/>
                </a:solidFill>
                <a:latin typeface="Source Sans Pro Black"/>
                <a:ea typeface="Source Sans Pro Black"/>
                <a:cs typeface="Source Sans Pro Black"/>
                <a:sym typeface="Source Sans Pro Black"/>
              </a:defRPr>
            </a:pPr>
            <a:r>
              <a:rPr lang="en-US" dirty="0"/>
              <a:t>How to Create a VDEM Account in the Commonwealth of Virginia Learning Center</a:t>
            </a:r>
            <a:endParaRPr dirty="0"/>
          </a:p>
        </p:txBody>
      </p:sp>
      <p:sp>
        <p:nvSpPr>
          <p:cNvPr id="71" name="Date: Month XX, 2019"/>
          <p:cNvSpPr txBox="1">
            <a:spLocks noGrp="1"/>
          </p:cNvSpPr>
          <p:nvPr>
            <p:ph type="body" idx="14"/>
          </p:nvPr>
        </p:nvSpPr>
        <p:spPr>
          <a:xfrm>
            <a:off x="442546" y="5257800"/>
            <a:ext cx="2285239" cy="400110"/>
          </a:xfrm>
          <a:prstGeom prst="rect">
            <a:avLst/>
          </a:prstGeom>
        </p:spPr>
        <p:txBody>
          <a:bodyPr/>
          <a:lstStyle/>
          <a:p>
            <a:r>
              <a:rPr dirty="0"/>
              <a:t>Date: </a:t>
            </a:r>
            <a:r>
              <a:rPr lang="en-US" dirty="0"/>
              <a:t>July 13, 2021</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553B-75D8-4DAF-8192-1221AA979FF1}"/>
              </a:ext>
            </a:extLst>
          </p:cNvPr>
          <p:cNvSpPr>
            <a:spLocks noGrp="1"/>
          </p:cNvSpPr>
          <p:nvPr>
            <p:ph type="title"/>
          </p:nvPr>
        </p:nvSpPr>
        <p:spPr>
          <a:xfrm>
            <a:off x="457200" y="380999"/>
            <a:ext cx="8229600" cy="1143001"/>
          </a:xfrm>
        </p:spPr>
        <p:txBody>
          <a:bodyPr/>
          <a:lstStyle/>
          <a:p>
            <a:r>
              <a:rPr lang="en-US" dirty="0"/>
              <a:t>Helpful Information:</a:t>
            </a:r>
          </a:p>
        </p:txBody>
      </p:sp>
      <p:sp>
        <p:nvSpPr>
          <p:cNvPr id="3" name="Text Placeholder 2">
            <a:extLst>
              <a:ext uri="{FF2B5EF4-FFF2-40B4-BE49-F238E27FC236}">
                <a16:creationId xmlns:a16="http://schemas.microsoft.com/office/drawing/2014/main" id="{41656CEC-B876-4CEA-9A09-ACCD36AB4724}"/>
              </a:ext>
            </a:extLst>
          </p:cNvPr>
          <p:cNvSpPr>
            <a:spLocks noGrp="1"/>
          </p:cNvSpPr>
          <p:nvPr>
            <p:ph type="body" idx="13"/>
          </p:nvPr>
        </p:nvSpPr>
        <p:spPr>
          <a:xfrm>
            <a:off x="457200" y="1793081"/>
            <a:ext cx="7661325" cy="3693319"/>
          </a:xfrm>
        </p:spPr>
        <p:txBody>
          <a:bodyPr/>
          <a:lstStyle/>
          <a:p>
            <a:pPr>
              <a:spcBef>
                <a:spcPts val="0"/>
              </a:spcBef>
            </a:pPr>
            <a:r>
              <a:rPr lang="en-US" sz="1800" dirty="0">
                <a:solidFill>
                  <a:schemeClr val="bg1">
                    <a:lumMod val="50000"/>
                  </a:schemeClr>
                </a:solidFill>
                <a:effectLst/>
                <a:latin typeface="Cambria" panose="02040503050406030204" pitchFamily="18" charset="0"/>
                <a:ea typeface="Calibri" panose="020F0502020204030204" pitchFamily="34" charset="0"/>
              </a:rPr>
              <a:t>If you think you have an account with VDEM but forgot your login information, email our Help Desk at lmshelp@vdem.virginia.gov. </a:t>
            </a:r>
          </a:p>
          <a:p>
            <a:pPr>
              <a:spcBef>
                <a:spcPts val="0"/>
              </a:spcBef>
            </a:pPr>
            <a:endParaRPr lang="en-US" sz="1800" dirty="0">
              <a:solidFill>
                <a:schemeClr val="bg1">
                  <a:lumMod val="50000"/>
                </a:schemeClr>
              </a:solidFill>
              <a:effectLst/>
              <a:latin typeface="Times New Roman" panose="02020603050405020304" pitchFamily="18" charset="0"/>
              <a:ea typeface="Calibri" panose="020F0502020204030204" pitchFamily="34" charset="0"/>
            </a:endParaRPr>
          </a:p>
          <a:p>
            <a:pPr>
              <a:spcBef>
                <a:spcPts val="0"/>
              </a:spcBef>
            </a:pPr>
            <a:r>
              <a:rPr lang="en-US" sz="1800" dirty="0">
                <a:solidFill>
                  <a:schemeClr val="bg1">
                    <a:lumMod val="50000"/>
                  </a:schemeClr>
                </a:solidFill>
                <a:effectLst/>
                <a:latin typeface="Cambria" panose="02040503050406030204" pitchFamily="18" charset="0"/>
                <a:ea typeface="Calibri" panose="020F0502020204030204" pitchFamily="34" charset="0"/>
              </a:rPr>
              <a:t>If you know your Login ID, but forgot your password, you can try the “Forgot Password” tab. The system will email you a temporary password. </a:t>
            </a:r>
            <a:r>
              <a:rPr lang="en-US" sz="1800" i="1" dirty="0">
                <a:solidFill>
                  <a:schemeClr val="bg1">
                    <a:lumMod val="50000"/>
                  </a:schemeClr>
                </a:solidFill>
                <a:effectLst/>
                <a:latin typeface="Cambria" panose="02040503050406030204" pitchFamily="18" charset="0"/>
                <a:ea typeface="Calibri" panose="020F0502020204030204" pitchFamily="34" charset="0"/>
              </a:rPr>
              <a:t>If you do not get an email, please check your spam folder. If there is not an email there, your account may be inactive or you may have an old or incorrect email listed in the system. Please send us an email, and we will try to help. </a:t>
            </a:r>
          </a:p>
          <a:p>
            <a:pPr>
              <a:spcBef>
                <a:spcPts val="0"/>
              </a:spcBef>
            </a:pPr>
            <a:endParaRPr lang="en-US" sz="1800" i="1" dirty="0">
              <a:solidFill>
                <a:schemeClr val="bg1">
                  <a:lumMod val="50000"/>
                </a:schemeClr>
              </a:solidFill>
              <a:latin typeface="Cambria" panose="02040503050406030204" pitchFamily="18" charset="0"/>
              <a:ea typeface="Calibri" panose="020F0502020204030204" pitchFamily="34" charset="0"/>
            </a:endParaRPr>
          </a:p>
          <a:p>
            <a:pPr>
              <a:spcBef>
                <a:spcPts val="0"/>
              </a:spcBef>
            </a:pPr>
            <a:r>
              <a:rPr lang="en-US" sz="1800" dirty="0">
                <a:solidFill>
                  <a:schemeClr val="bg1">
                    <a:lumMod val="50000"/>
                  </a:schemeClr>
                </a:solidFill>
                <a:effectLst/>
                <a:latin typeface="Cambria" panose="02040503050406030204" pitchFamily="18" charset="0"/>
                <a:ea typeface="Calibri" panose="020F0502020204030204" pitchFamily="34" charset="0"/>
              </a:rPr>
              <a:t>If you search for a </a:t>
            </a:r>
            <a:r>
              <a:rPr lang="en-US" sz="1800" dirty="0">
                <a:solidFill>
                  <a:schemeClr val="bg1">
                    <a:lumMod val="50000"/>
                  </a:schemeClr>
                </a:solidFill>
                <a:latin typeface="Cambria" panose="02040503050406030204" pitchFamily="18" charset="0"/>
                <a:ea typeface="Calibri" panose="020F0502020204030204" pitchFamily="34" charset="0"/>
              </a:rPr>
              <a:t>training and cannot find it, you may not have access to view it. Please contact us if this issue comes up. </a:t>
            </a:r>
          </a:p>
          <a:p>
            <a:pPr marL="0" indent="0">
              <a:spcBef>
                <a:spcPts val="0"/>
              </a:spcBef>
              <a:buNone/>
            </a:pPr>
            <a:endParaRPr lang="en-US" sz="1800" dirty="0">
              <a:solidFill>
                <a:schemeClr val="bg1">
                  <a:lumMod val="50000"/>
                </a:schemeClr>
              </a:solidFill>
              <a:effectLst/>
              <a:latin typeface="Cambria" panose="02040503050406030204" pitchFamily="18" charset="0"/>
              <a:ea typeface="Calibri" panose="020F0502020204030204" pitchFamily="34" charset="0"/>
            </a:endParaRPr>
          </a:p>
        </p:txBody>
      </p:sp>
    </p:spTree>
    <p:extLst>
      <p:ext uri="{BB962C8B-B14F-4D97-AF65-F5344CB8AC3E}">
        <p14:creationId xmlns:p14="http://schemas.microsoft.com/office/powerpoint/2010/main" val="208160050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cNvSpPr txBox="1">
            <a:spLocks noGrp="1"/>
          </p:cNvSpPr>
          <p:nvPr>
            <p:ph type="sldNum" sz="quarter" idx="2"/>
          </p:nvPr>
        </p:nvSpPr>
        <p:spPr>
          <a:xfrm>
            <a:off x="8724899" y="6423025"/>
            <a:ext cx="127001" cy="165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a:t>
            </a:fld>
            <a:endParaRPr/>
          </a:p>
        </p:txBody>
      </p:sp>
      <p:pic>
        <p:nvPicPr>
          <p:cNvPr id="6" name="Picture 5">
            <a:extLst>
              <a:ext uri="{FF2B5EF4-FFF2-40B4-BE49-F238E27FC236}">
                <a16:creationId xmlns:a16="http://schemas.microsoft.com/office/drawing/2014/main" id="{B935B3D6-2F59-43AA-A6FB-8BA8EAB1B3E2}"/>
              </a:ext>
            </a:extLst>
          </p:cNvPr>
          <p:cNvPicPr>
            <a:picLocks noChangeAspect="1"/>
          </p:cNvPicPr>
          <p:nvPr/>
        </p:nvPicPr>
        <p:blipFill>
          <a:blip r:embed="rId2"/>
          <a:stretch>
            <a:fillRect/>
          </a:stretch>
        </p:blipFill>
        <p:spPr>
          <a:xfrm>
            <a:off x="1219200" y="2514600"/>
            <a:ext cx="6686550" cy="3566160"/>
          </a:xfrm>
          <a:prstGeom prst="rect">
            <a:avLst/>
          </a:prstGeom>
        </p:spPr>
      </p:pic>
      <p:sp>
        <p:nvSpPr>
          <p:cNvPr id="7" name="TextBox 6">
            <a:extLst>
              <a:ext uri="{FF2B5EF4-FFF2-40B4-BE49-F238E27FC236}">
                <a16:creationId xmlns:a16="http://schemas.microsoft.com/office/drawing/2014/main" id="{FB40132A-F31E-4BF3-BF62-FD572DB2A5C1}"/>
              </a:ext>
            </a:extLst>
          </p:cNvPr>
          <p:cNvSpPr txBox="1"/>
          <p:nvPr/>
        </p:nvSpPr>
        <p:spPr>
          <a:xfrm>
            <a:off x="1219200" y="572871"/>
            <a:ext cx="6781800"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Georgia"/>
                <a:ea typeface="Georgia"/>
                <a:cs typeface="Georgia"/>
                <a:sym typeface="Georgia"/>
              </a:rPr>
              <a:t>To create a VDEM account in the Commonwealth of Virginia Learning Center, visit: </a:t>
            </a:r>
            <a:r>
              <a:rPr kumimoji="0" lang="en-US" sz="1800" b="0" i="0" u="none" strike="noStrike" cap="none" spc="0" normalizeH="0" baseline="0" dirty="0">
                <a:ln>
                  <a:noFill/>
                </a:ln>
                <a:solidFill>
                  <a:srgbClr val="000000"/>
                </a:solidFill>
                <a:effectLst/>
                <a:uFillTx/>
                <a:latin typeface="Georgia"/>
                <a:ea typeface="Georgia"/>
                <a:cs typeface="Georgia"/>
                <a:sym typeface="Georgia"/>
                <a:hlinkClick r:id="rId3"/>
              </a:rPr>
              <a:t>https://covlc.virginia.gov</a:t>
            </a:r>
            <a:r>
              <a:rPr kumimoji="0" lang="en-US" sz="1800" b="0" i="0" u="none" strike="noStrike" cap="none" spc="0" normalizeH="0" baseline="0" dirty="0">
                <a:ln>
                  <a:noFill/>
                </a:ln>
                <a:solidFill>
                  <a:srgbClr val="000000"/>
                </a:solidFill>
                <a:effectLst/>
                <a:uFillTx/>
                <a:latin typeface="Georgia"/>
                <a:ea typeface="Georgia"/>
                <a:cs typeface="Georgia"/>
                <a:sym typeface="Georgia"/>
              </a:rPr>
              <a:t> and click on “Need an Account?” </a:t>
            </a:r>
          </a:p>
          <a:p>
            <a:pPr marL="0" marR="0" indent="0" algn="l" defTabSz="914400" rtl="0" fontAlgn="auto" latinLnBrk="0" hangingPunct="0">
              <a:lnSpc>
                <a:spcPct val="100000"/>
              </a:lnSpc>
              <a:spcBef>
                <a:spcPts val="0"/>
              </a:spcBef>
              <a:spcAft>
                <a:spcPts val="0"/>
              </a:spcAft>
              <a:buClrTx/>
              <a:buSzTx/>
              <a:buFontTx/>
              <a:buNone/>
              <a:tabLst/>
            </a:pPr>
            <a:endParaRPr lang="en-US" dirty="0"/>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Georgia"/>
                <a:ea typeface="Georgia"/>
                <a:cs typeface="Georgia"/>
                <a:sym typeface="Georgia"/>
              </a:rPr>
              <a:t>*If this button is overlayed with “Contact Us”, please use a different browser. </a:t>
            </a:r>
          </a:p>
        </p:txBody>
      </p:sp>
      <p:sp>
        <p:nvSpPr>
          <p:cNvPr id="8" name="Oval 7">
            <a:extLst>
              <a:ext uri="{FF2B5EF4-FFF2-40B4-BE49-F238E27FC236}">
                <a16:creationId xmlns:a16="http://schemas.microsoft.com/office/drawing/2014/main" id="{F5A32682-9609-473A-B846-4E050CADEC3A}"/>
              </a:ext>
            </a:extLst>
          </p:cNvPr>
          <p:cNvSpPr/>
          <p:nvPr/>
        </p:nvSpPr>
        <p:spPr>
          <a:xfrm>
            <a:off x="3505200" y="5375195"/>
            <a:ext cx="1828800" cy="518160"/>
          </a:xfrm>
          <a:prstGeom prst="ellipse">
            <a:avLst/>
          </a:prstGeom>
          <a:noFill/>
          <a:ln w="38100" cap="flat">
            <a:solidFill>
              <a:srgbClr val="FF0000"/>
            </a:solidFill>
            <a:prstDash val="solid"/>
            <a:round/>
          </a:ln>
          <a:effectLst>
            <a:outerShdw blurRad="190500" dist="228600" dir="2700000" rotWithShape="0">
              <a:srgbClr val="000000">
                <a:alpha val="255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Georgia"/>
              <a:ea typeface="Georgia"/>
              <a:cs typeface="Georgia"/>
              <a:sym typeface="Georgia"/>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cNvSpPr txBox="1">
            <a:spLocks noGrp="1"/>
          </p:cNvSpPr>
          <p:nvPr>
            <p:ph type="sldNum" sz="quarter" idx="2"/>
          </p:nvPr>
        </p:nvSpPr>
        <p:spPr>
          <a:xfrm>
            <a:off x="8724899" y="6423025"/>
            <a:ext cx="127001" cy="165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a:t>
            </a:fld>
            <a:endParaRPr/>
          </a:p>
        </p:txBody>
      </p:sp>
      <p:sp>
        <p:nvSpPr>
          <p:cNvPr id="7" name="TextBox 6">
            <a:extLst>
              <a:ext uri="{FF2B5EF4-FFF2-40B4-BE49-F238E27FC236}">
                <a16:creationId xmlns:a16="http://schemas.microsoft.com/office/drawing/2014/main" id="{FB40132A-F31E-4BF3-BF62-FD572DB2A5C1}"/>
              </a:ext>
            </a:extLst>
          </p:cNvPr>
          <p:cNvSpPr txBox="1"/>
          <p:nvPr/>
        </p:nvSpPr>
        <p:spPr>
          <a:xfrm>
            <a:off x="457199" y="282478"/>
            <a:ext cx="8140697"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Georgia"/>
                <a:ea typeface="Georgia"/>
                <a:cs typeface="Georgia"/>
                <a:sym typeface="Georgia"/>
              </a:rPr>
              <a:t>IMPORTANT – The non state registration enables non-state employees to access the VLC and take courses.  If you are an employee of a State agency you most likely already have an account and should contact the VDEM help desk to gain access to VDEM's domain. If you do not have a VLC account and desire to take a VDEM course, you must choose VDEM as your organization to proceed. Please </a:t>
            </a:r>
            <a:r>
              <a:rPr kumimoji="0" lang="en-US" sz="1600" b="1" i="0" u="none" strike="noStrike" cap="none" spc="0" normalizeH="0" baseline="0" dirty="0">
                <a:ln>
                  <a:noFill/>
                </a:ln>
                <a:solidFill>
                  <a:srgbClr val="000000"/>
                </a:solidFill>
                <a:effectLst/>
                <a:uFillTx/>
                <a:latin typeface="Georgia"/>
                <a:ea typeface="Georgia"/>
                <a:cs typeface="Georgia"/>
                <a:sym typeface="Georgia"/>
              </a:rPr>
              <a:t>DO NOT </a:t>
            </a:r>
            <a:r>
              <a:rPr kumimoji="0" lang="en-US" sz="1600" b="0" i="0" u="none" strike="noStrike" cap="none" spc="0" normalizeH="0" baseline="0" dirty="0">
                <a:ln>
                  <a:noFill/>
                </a:ln>
                <a:solidFill>
                  <a:srgbClr val="000000"/>
                </a:solidFill>
                <a:effectLst/>
                <a:uFillTx/>
                <a:latin typeface="Georgia"/>
                <a:ea typeface="Georgia"/>
                <a:cs typeface="Georgia"/>
                <a:sym typeface="Georgia"/>
              </a:rPr>
              <a:t>select your domain, as we cannot approve any accounts that are outside of VDEM. </a:t>
            </a:r>
          </a:p>
          <a:p>
            <a:pPr marL="0" marR="0" indent="0" algn="l" defTabSz="914400" rtl="0" fontAlgn="auto" latinLnBrk="0" hangingPunct="0">
              <a:lnSpc>
                <a:spcPct val="100000"/>
              </a:lnSpc>
              <a:spcBef>
                <a:spcPts val="0"/>
              </a:spcBef>
              <a:spcAft>
                <a:spcPts val="0"/>
              </a:spcAft>
              <a:buClrTx/>
              <a:buSzTx/>
              <a:buFontTx/>
              <a:buNone/>
              <a:tabLst/>
            </a:pPr>
            <a:endParaRPr lang="en-US" sz="1600" dirty="0"/>
          </a:p>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highlight>
                  <a:srgbClr val="FFFF00"/>
                </a:highlight>
                <a:uFillTx/>
                <a:latin typeface="Georgia"/>
                <a:ea typeface="Georgia"/>
                <a:cs typeface="Georgia"/>
                <a:sym typeface="Georgia"/>
              </a:rPr>
              <a:t>You must select VDEM’s domain on this page by clicking on the drop down arrow and scrolling down (see next step). </a:t>
            </a:r>
          </a:p>
        </p:txBody>
      </p:sp>
      <p:pic>
        <p:nvPicPr>
          <p:cNvPr id="2" name="Picture 1">
            <a:extLst>
              <a:ext uri="{FF2B5EF4-FFF2-40B4-BE49-F238E27FC236}">
                <a16:creationId xmlns:a16="http://schemas.microsoft.com/office/drawing/2014/main" id="{18933F00-2635-4845-8554-830538FB9FA5}"/>
              </a:ext>
            </a:extLst>
          </p:cNvPr>
          <p:cNvPicPr>
            <a:picLocks noChangeAspect="1"/>
          </p:cNvPicPr>
          <p:nvPr/>
        </p:nvPicPr>
        <p:blipFill>
          <a:blip r:embed="rId2"/>
          <a:stretch>
            <a:fillRect/>
          </a:stretch>
        </p:blipFill>
        <p:spPr>
          <a:xfrm>
            <a:off x="1219200" y="2778405"/>
            <a:ext cx="6858000" cy="3393795"/>
          </a:xfrm>
          <a:prstGeom prst="rect">
            <a:avLst/>
          </a:prstGeom>
        </p:spPr>
      </p:pic>
    </p:spTree>
    <p:extLst>
      <p:ext uri="{BB962C8B-B14F-4D97-AF65-F5344CB8AC3E}">
        <p14:creationId xmlns:p14="http://schemas.microsoft.com/office/powerpoint/2010/main" val="354230611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cNvSpPr txBox="1">
            <a:spLocks noGrp="1"/>
          </p:cNvSpPr>
          <p:nvPr>
            <p:ph type="sldNum" sz="quarter" idx="2"/>
          </p:nvPr>
        </p:nvSpPr>
        <p:spPr>
          <a:xfrm>
            <a:off x="8724899" y="6423025"/>
            <a:ext cx="127001" cy="165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4</a:t>
            </a:fld>
            <a:endParaRPr/>
          </a:p>
        </p:txBody>
      </p:sp>
      <p:sp>
        <p:nvSpPr>
          <p:cNvPr id="7" name="TextBox 6">
            <a:extLst>
              <a:ext uri="{FF2B5EF4-FFF2-40B4-BE49-F238E27FC236}">
                <a16:creationId xmlns:a16="http://schemas.microsoft.com/office/drawing/2014/main" id="{FB40132A-F31E-4BF3-BF62-FD572DB2A5C1}"/>
              </a:ext>
            </a:extLst>
          </p:cNvPr>
          <p:cNvSpPr txBox="1"/>
          <p:nvPr/>
        </p:nvSpPr>
        <p:spPr>
          <a:xfrm>
            <a:off x="838200" y="572871"/>
            <a:ext cx="7865746"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Georgia"/>
                <a:ea typeface="Georgia"/>
                <a:cs typeface="Georgia"/>
                <a:sym typeface="Georgia"/>
              </a:rPr>
              <a:t>IMPORTANT – You must select the correct domain to proceed! Please </a:t>
            </a:r>
            <a:r>
              <a:rPr kumimoji="0" lang="en-US" sz="1800" b="1" i="0" u="none" strike="noStrike" cap="none" spc="0" normalizeH="0" baseline="0" dirty="0">
                <a:ln>
                  <a:noFill/>
                </a:ln>
                <a:solidFill>
                  <a:srgbClr val="000000"/>
                </a:solidFill>
                <a:effectLst/>
                <a:uFillTx/>
                <a:latin typeface="Georgia"/>
                <a:ea typeface="Georgia"/>
                <a:cs typeface="Georgia"/>
                <a:sym typeface="Georgia"/>
              </a:rPr>
              <a:t>DO NOT </a:t>
            </a:r>
            <a:r>
              <a:rPr kumimoji="0" lang="en-US" sz="1800" b="0" i="0" u="none" strike="noStrike" cap="none" spc="0" normalizeH="0" baseline="0" dirty="0">
                <a:ln>
                  <a:noFill/>
                </a:ln>
                <a:solidFill>
                  <a:srgbClr val="000000"/>
                </a:solidFill>
                <a:effectLst/>
                <a:uFillTx/>
                <a:latin typeface="Georgia"/>
                <a:ea typeface="Georgia"/>
                <a:cs typeface="Georgia"/>
                <a:sym typeface="Georgia"/>
              </a:rPr>
              <a:t>select your domain, as we cannot approve any accounts that are outside of VDEM. </a:t>
            </a:r>
          </a:p>
          <a:p>
            <a:pPr marL="0" marR="0" indent="0" algn="l" defTabSz="914400" rtl="0" fontAlgn="auto" latinLnBrk="0" hangingPunct="0">
              <a:lnSpc>
                <a:spcPct val="100000"/>
              </a:lnSpc>
              <a:spcBef>
                <a:spcPts val="0"/>
              </a:spcBef>
              <a:spcAft>
                <a:spcPts val="0"/>
              </a:spcAft>
              <a:buClrTx/>
              <a:buSzTx/>
              <a:buFontTx/>
              <a:buNone/>
              <a:tabLst/>
            </a:pPr>
            <a:endParaRPr lang="en-US" dirty="0"/>
          </a:p>
          <a:p>
            <a:pPr marL="0" marR="0" indent="0" algn="l" defTabSz="914400" rtl="0" fontAlgn="auto" latinLnBrk="0" hangingPunct="0">
              <a:lnSpc>
                <a:spcPct val="100000"/>
              </a:lnSpc>
              <a:spcBef>
                <a:spcPts val="0"/>
              </a:spcBef>
              <a:spcAft>
                <a:spcPts val="0"/>
              </a:spcAft>
              <a:buClrTx/>
              <a:buSzTx/>
              <a:buFontTx/>
              <a:buNone/>
              <a:tabLst/>
            </a:pPr>
            <a:r>
              <a:rPr lang="en-US" dirty="0"/>
              <a:t>Choose </a:t>
            </a:r>
            <a:r>
              <a:rPr lang="en-US" b="1" dirty="0" err="1"/>
              <a:t>VDEM_Ext</a:t>
            </a:r>
            <a:r>
              <a:rPr lang="en-US" b="1" dirty="0"/>
              <a:t> – </a:t>
            </a:r>
            <a:r>
              <a:rPr lang="en-US" b="1" dirty="0" err="1"/>
              <a:t>Va</a:t>
            </a:r>
            <a:r>
              <a:rPr lang="en-US" b="1" dirty="0"/>
              <a:t> Dept of Emergency Management Non-state Employee </a:t>
            </a:r>
            <a:r>
              <a:rPr lang="en-US" dirty="0"/>
              <a:t>here and click “Ok”.</a:t>
            </a:r>
            <a:endParaRPr kumimoji="0" lang="en-US" sz="1800" i="0" u="none" strike="noStrike" cap="none" spc="0" normalizeH="0" baseline="0" dirty="0">
              <a:ln>
                <a:noFill/>
              </a:ln>
              <a:solidFill>
                <a:srgbClr val="000000"/>
              </a:solidFill>
              <a:effectLst/>
              <a:uFillTx/>
              <a:latin typeface="Georgia"/>
              <a:ea typeface="Georgia"/>
              <a:cs typeface="Georgia"/>
              <a:sym typeface="Georgia"/>
            </a:endParaRPr>
          </a:p>
        </p:txBody>
      </p:sp>
      <p:pic>
        <p:nvPicPr>
          <p:cNvPr id="2" name="Picture 1">
            <a:extLst>
              <a:ext uri="{FF2B5EF4-FFF2-40B4-BE49-F238E27FC236}">
                <a16:creationId xmlns:a16="http://schemas.microsoft.com/office/drawing/2014/main" id="{18933F00-2635-4845-8554-830538FB9F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43000" y="2438400"/>
            <a:ext cx="7560947" cy="3779520"/>
          </a:xfrm>
          <a:prstGeom prst="rect">
            <a:avLst/>
          </a:prstGeom>
        </p:spPr>
      </p:pic>
      <p:sp>
        <p:nvSpPr>
          <p:cNvPr id="3" name="Arrow: Right 2">
            <a:extLst>
              <a:ext uri="{FF2B5EF4-FFF2-40B4-BE49-F238E27FC236}">
                <a16:creationId xmlns:a16="http://schemas.microsoft.com/office/drawing/2014/main" id="{FA8D93E0-F3F7-495D-BACC-4BE50FD2E28F}"/>
              </a:ext>
            </a:extLst>
          </p:cNvPr>
          <p:cNvSpPr/>
          <p:nvPr/>
        </p:nvSpPr>
        <p:spPr>
          <a:xfrm>
            <a:off x="304800" y="3997405"/>
            <a:ext cx="1219200" cy="457200"/>
          </a:xfrm>
          <a:prstGeom prst="rightArrow">
            <a:avLst/>
          </a:prstGeom>
          <a:solidFill>
            <a:srgbClr val="FF0000"/>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Georgia"/>
              <a:ea typeface="Georgia"/>
              <a:cs typeface="Georgia"/>
              <a:sym typeface="Georgia"/>
            </a:endParaRPr>
          </a:p>
        </p:txBody>
      </p:sp>
      <p:pic>
        <p:nvPicPr>
          <p:cNvPr id="5" name="Picture 4">
            <a:extLst>
              <a:ext uri="{FF2B5EF4-FFF2-40B4-BE49-F238E27FC236}">
                <a16:creationId xmlns:a16="http://schemas.microsoft.com/office/drawing/2014/main" id="{14FB07E0-51D9-4664-A67C-A6A36335C634}"/>
              </a:ext>
            </a:extLst>
          </p:cNvPr>
          <p:cNvPicPr>
            <a:picLocks noChangeAspect="1"/>
          </p:cNvPicPr>
          <p:nvPr/>
        </p:nvPicPr>
        <p:blipFill>
          <a:blip r:embed="rId3"/>
          <a:stretch>
            <a:fillRect/>
          </a:stretch>
        </p:blipFill>
        <p:spPr>
          <a:xfrm rot="10800000">
            <a:off x="4389012" y="3951685"/>
            <a:ext cx="1249788" cy="518205"/>
          </a:xfrm>
          <a:prstGeom prst="rect">
            <a:avLst/>
          </a:prstGeom>
        </p:spPr>
      </p:pic>
    </p:spTree>
    <p:extLst>
      <p:ext uri="{BB962C8B-B14F-4D97-AF65-F5344CB8AC3E}">
        <p14:creationId xmlns:p14="http://schemas.microsoft.com/office/powerpoint/2010/main" val="248434836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cNvSpPr txBox="1">
            <a:spLocks noGrp="1"/>
          </p:cNvSpPr>
          <p:nvPr>
            <p:ph type="sldNum" sz="quarter" idx="2"/>
          </p:nvPr>
        </p:nvSpPr>
        <p:spPr>
          <a:xfrm>
            <a:off x="8724899" y="6423025"/>
            <a:ext cx="127001" cy="165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5</a:t>
            </a:fld>
            <a:endParaRPr/>
          </a:p>
        </p:txBody>
      </p:sp>
      <p:sp>
        <p:nvSpPr>
          <p:cNvPr id="7" name="TextBox 6">
            <a:extLst>
              <a:ext uri="{FF2B5EF4-FFF2-40B4-BE49-F238E27FC236}">
                <a16:creationId xmlns:a16="http://schemas.microsoft.com/office/drawing/2014/main" id="{FB40132A-F31E-4BF3-BF62-FD572DB2A5C1}"/>
              </a:ext>
            </a:extLst>
          </p:cNvPr>
          <p:cNvSpPr txBox="1"/>
          <p:nvPr/>
        </p:nvSpPr>
        <p:spPr>
          <a:xfrm>
            <a:off x="1219200" y="572871"/>
            <a:ext cx="6781800"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Georgia"/>
                <a:ea typeface="Georgia"/>
                <a:cs typeface="Georgia"/>
                <a:sym typeface="Georgia"/>
              </a:rPr>
              <a:t>You only need to fill in the fields with an asterisk here. Once you have an account, you are able to change your information if you’d like. It helps us if you include a middle initial.</a:t>
            </a:r>
          </a:p>
        </p:txBody>
      </p:sp>
      <p:pic>
        <p:nvPicPr>
          <p:cNvPr id="2" name="Picture 1">
            <a:extLst>
              <a:ext uri="{FF2B5EF4-FFF2-40B4-BE49-F238E27FC236}">
                <a16:creationId xmlns:a16="http://schemas.microsoft.com/office/drawing/2014/main" id="{18933F00-2635-4845-8554-830538FB9F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40631" y="1752600"/>
            <a:ext cx="7041369" cy="4198850"/>
          </a:xfrm>
          <a:prstGeom prst="rect">
            <a:avLst/>
          </a:prstGeom>
        </p:spPr>
      </p:pic>
    </p:spTree>
    <p:extLst>
      <p:ext uri="{BB962C8B-B14F-4D97-AF65-F5344CB8AC3E}">
        <p14:creationId xmlns:p14="http://schemas.microsoft.com/office/powerpoint/2010/main" val="294026736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cNvSpPr txBox="1">
            <a:spLocks noGrp="1"/>
          </p:cNvSpPr>
          <p:nvPr>
            <p:ph type="sldNum" sz="quarter" idx="2"/>
          </p:nvPr>
        </p:nvSpPr>
        <p:spPr>
          <a:xfrm>
            <a:off x="8724899" y="6423025"/>
            <a:ext cx="127001" cy="165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6</a:t>
            </a:fld>
            <a:endParaRPr/>
          </a:p>
        </p:txBody>
      </p:sp>
      <p:sp>
        <p:nvSpPr>
          <p:cNvPr id="7" name="TextBox 6">
            <a:extLst>
              <a:ext uri="{FF2B5EF4-FFF2-40B4-BE49-F238E27FC236}">
                <a16:creationId xmlns:a16="http://schemas.microsoft.com/office/drawing/2014/main" id="{FB40132A-F31E-4BF3-BF62-FD572DB2A5C1}"/>
              </a:ext>
            </a:extLst>
          </p:cNvPr>
          <p:cNvSpPr txBox="1"/>
          <p:nvPr/>
        </p:nvSpPr>
        <p:spPr>
          <a:xfrm>
            <a:off x="1219200" y="572871"/>
            <a:ext cx="67818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You will be using VDEM as your organization for this account</a:t>
            </a:r>
            <a:r>
              <a:rPr kumimoji="0" lang="en-US" sz="1800" b="0" i="0" u="none" strike="noStrike" cap="none" spc="0" normalizeH="0" baseline="0" dirty="0">
                <a:ln>
                  <a:noFill/>
                </a:ln>
                <a:solidFill>
                  <a:srgbClr val="000000"/>
                </a:solidFill>
                <a:effectLst/>
                <a:uFillTx/>
                <a:latin typeface="Georgia"/>
                <a:ea typeface="Georgia"/>
                <a:cs typeface="Georgia"/>
                <a:sym typeface="Georgia"/>
              </a:rPr>
              <a:t>. Please type in the box “emergency external” and click “Search”.</a:t>
            </a:r>
          </a:p>
        </p:txBody>
      </p:sp>
      <p:pic>
        <p:nvPicPr>
          <p:cNvPr id="2" name="Picture 1">
            <a:extLst>
              <a:ext uri="{FF2B5EF4-FFF2-40B4-BE49-F238E27FC236}">
                <a16:creationId xmlns:a16="http://schemas.microsoft.com/office/drawing/2014/main" id="{18933F00-2635-4845-8554-830538FB9F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40631" y="1761280"/>
            <a:ext cx="7041369" cy="4181490"/>
          </a:xfrm>
          <a:prstGeom prst="rect">
            <a:avLst/>
          </a:prstGeom>
        </p:spPr>
      </p:pic>
    </p:spTree>
    <p:extLst>
      <p:ext uri="{BB962C8B-B14F-4D97-AF65-F5344CB8AC3E}">
        <p14:creationId xmlns:p14="http://schemas.microsoft.com/office/powerpoint/2010/main" val="413629271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cNvSpPr txBox="1">
            <a:spLocks noGrp="1"/>
          </p:cNvSpPr>
          <p:nvPr>
            <p:ph type="sldNum" sz="quarter" idx="2"/>
          </p:nvPr>
        </p:nvSpPr>
        <p:spPr>
          <a:xfrm>
            <a:off x="8724899" y="6423025"/>
            <a:ext cx="127001" cy="165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7</a:t>
            </a:fld>
            <a:endParaRPr/>
          </a:p>
        </p:txBody>
      </p:sp>
      <p:sp>
        <p:nvSpPr>
          <p:cNvPr id="7" name="TextBox 6">
            <a:extLst>
              <a:ext uri="{FF2B5EF4-FFF2-40B4-BE49-F238E27FC236}">
                <a16:creationId xmlns:a16="http://schemas.microsoft.com/office/drawing/2014/main" id="{FB40132A-F31E-4BF3-BF62-FD572DB2A5C1}"/>
              </a:ext>
            </a:extLst>
          </p:cNvPr>
          <p:cNvSpPr txBox="1"/>
          <p:nvPr/>
        </p:nvSpPr>
        <p:spPr>
          <a:xfrm>
            <a:off x="1219200" y="572871"/>
            <a:ext cx="67818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Dept. of Emergency Management (VDEM) – External should populate. Click on the radio button and then click “Save”.</a:t>
            </a:r>
            <a:endParaRPr kumimoji="0" lang="en-US" sz="1800" b="0" i="0" u="none" strike="noStrike" cap="none" spc="0" normalizeH="0" baseline="0" dirty="0">
              <a:ln>
                <a:noFill/>
              </a:ln>
              <a:solidFill>
                <a:srgbClr val="000000"/>
              </a:solidFill>
              <a:effectLst/>
              <a:uFillTx/>
              <a:latin typeface="Georgia"/>
              <a:ea typeface="Georgia"/>
              <a:cs typeface="Georgia"/>
              <a:sym typeface="Georgia"/>
            </a:endParaRPr>
          </a:p>
        </p:txBody>
      </p:sp>
      <p:pic>
        <p:nvPicPr>
          <p:cNvPr id="2" name="Picture 1">
            <a:extLst>
              <a:ext uri="{FF2B5EF4-FFF2-40B4-BE49-F238E27FC236}">
                <a16:creationId xmlns:a16="http://schemas.microsoft.com/office/drawing/2014/main" id="{18933F00-2635-4845-8554-830538FB9F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52750" y="1761280"/>
            <a:ext cx="7017130" cy="4181490"/>
          </a:xfrm>
          <a:prstGeom prst="rect">
            <a:avLst/>
          </a:prstGeom>
        </p:spPr>
      </p:pic>
    </p:spTree>
    <p:extLst>
      <p:ext uri="{BB962C8B-B14F-4D97-AF65-F5344CB8AC3E}">
        <p14:creationId xmlns:p14="http://schemas.microsoft.com/office/powerpoint/2010/main" val="44567695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cNvSpPr txBox="1">
            <a:spLocks noGrp="1"/>
          </p:cNvSpPr>
          <p:nvPr>
            <p:ph type="sldNum" sz="quarter" idx="2"/>
          </p:nvPr>
        </p:nvSpPr>
        <p:spPr>
          <a:xfrm>
            <a:off x="8724899" y="6423025"/>
            <a:ext cx="127001" cy="165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8</a:t>
            </a:fld>
            <a:endParaRPr/>
          </a:p>
        </p:txBody>
      </p:sp>
      <p:sp>
        <p:nvSpPr>
          <p:cNvPr id="7" name="TextBox 6">
            <a:extLst>
              <a:ext uri="{FF2B5EF4-FFF2-40B4-BE49-F238E27FC236}">
                <a16:creationId xmlns:a16="http://schemas.microsoft.com/office/drawing/2014/main" id="{FB40132A-F31E-4BF3-BF62-FD572DB2A5C1}"/>
              </a:ext>
            </a:extLst>
          </p:cNvPr>
          <p:cNvSpPr txBox="1"/>
          <p:nvPr/>
        </p:nvSpPr>
        <p:spPr>
          <a:xfrm>
            <a:off x="304799" y="195517"/>
            <a:ext cx="8420099"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Once you have completed the fields necessary, click “Create” to submit your request. It may take up to 72 hours for your account to </a:t>
            </a:r>
            <a:r>
              <a:rPr lang="en-US"/>
              <a:t>be approved.</a:t>
            </a:r>
            <a:endParaRPr lang="en-US"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Georgia"/>
              <a:ea typeface="Georgia"/>
              <a:cs typeface="Georgia"/>
              <a:sym typeface="Georgia"/>
            </a:endParaRPr>
          </a:p>
          <a:p>
            <a:pPr marL="0" marR="0" indent="0" algn="l" defTabSz="914400" rtl="0" fontAlgn="auto" latinLnBrk="0" hangingPunct="0">
              <a:lnSpc>
                <a:spcPct val="100000"/>
              </a:lnSpc>
              <a:spcBef>
                <a:spcPts val="0"/>
              </a:spcBef>
              <a:spcAft>
                <a:spcPts val="0"/>
              </a:spcAft>
              <a:buClrTx/>
              <a:buSzTx/>
              <a:buFontTx/>
              <a:buNone/>
              <a:tabLst/>
            </a:pPr>
            <a:r>
              <a:rPr lang="en-US" dirty="0"/>
              <a:t>**If it says your email is already in the system, you may have an account, and you should not attempt to create a new one. Please contact us if you receive this message.</a:t>
            </a:r>
            <a:endParaRPr kumimoji="0" lang="en-US" sz="1800" b="0" i="0" u="none" strike="noStrike" cap="none" spc="0" normalizeH="0" baseline="0" dirty="0">
              <a:ln>
                <a:noFill/>
              </a:ln>
              <a:solidFill>
                <a:srgbClr val="000000"/>
              </a:solidFill>
              <a:effectLst/>
              <a:uFillTx/>
              <a:latin typeface="Georgia"/>
              <a:ea typeface="Georgia"/>
              <a:cs typeface="Georgia"/>
              <a:sym typeface="Georgia"/>
            </a:endParaRPr>
          </a:p>
        </p:txBody>
      </p:sp>
      <p:pic>
        <p:nvPicPr>
          <p:cNvPr id="2" name="Picture 1">
            <a:extLst>
              <a:ext uri="{FF2B5EF4-FFF2-40B4-BE49-F238E27FC236}">
                <a16:creationId xmlns:a16="http://schemas.microsoft.com/office/drawing/2014/main" id="{18933F00-2635-4845-8554-830538FB9F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33316" y="1752600"/>
            <a:ext cx="5000884" cy="4450375"/>
          </a:xfrm>
          <a:prstGeom prst="rect">
            <a:avLst/>
          </a:prstGeom>
        </p:spPr>
      </p:pic>
      <p:pic>
        <p:nvPicPr>
          <p:cNvPr id="3" name="Picture 2">
            <a:extLst>
              <a:ext uri="{FF2B5EF4-FFF2-40B4-BE49-F238E27FC236}">
                <a16:creationId xmlns:a16="http://schemas.microsoft.com/office/drawing/2014/main" id="{13A927FF-CF26-48B7-B3EC-AD4DC73CBC46}"/>
              </a:ext>
            </a:extLst>
          </p:cNvPr>
          <p:cNvPicPr>
            <a:picLocks noChangeAspect="1"/>
          </p:cNvPicPr>
          <p:nvPr/>
        </p:nvPicPr>
        <p:blipFill>
          <a:blip r:embed="rId3"/>
          <a:stretch>
            <a:fillRect/>
          </a:stretch>
        </p:blipFill>
        <p:spPr>
          <a:xfrm>
            <a:off x="5886373" y="5715000"/>
            <a:ext cx="1505027" cy="628114"/>
          </a:xfrm>
          <a:prstGeom prst="rect">
            <a:avLst/>
          </a:prstGeom>
        </p:spPr>
      </p:pic>
    </p:spTree>
    <p:extLst>
      <p:ext uri="{BB962C8B-B14F-4D97-AF65-F5344CB8AC3E}">
        <p14:creationId xmlns:p14="http://schemas.microsoft.com/office/powerpoint/2010/main" val="260768293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553B-75D8-4DAF-8192-1221AA979FF1}"/>
              </a:ext>
            </a:extLst>
          </p:cNvPr>
          <p:cNvSpPr>
            <a:spLocks noGrp="1"/>
          </p:cNvSpPr>
          <p:nvPr>
            <p:ph type="title"/>
          </p:nvPr>
        </p:nvSpPr>
        <p:spPr/>
        <p:txBody>
          <a:bodyPr/>
          <a:lstStyle/>
          <a:p>
            <a:r>
              <a:rPr lang="en-US" dirty="0"/>
              <a:t>Registering for Training:</a:t>
            </a:r>
          </a:p>
        </p:txBody>
      </p:sp>
      <p:sp>
        <p:nvSpPr>
          <p:cNvPr id="3" name="Text Placeholder 2">
            <a:extLst>
              <a:ext uri="{FF2B5EF4-FFF2-40B4-BE49-F238E27FC236}">
                <a16:creationId xmlns:a16="http://schemas.microsoft.com/office/drawing/2014/main" id="{41656CEC-B876-4CEA-9A09-ACCD36AB4724}"/>
              </a:ext>
            </a:extLst>
          </p:cNvPr>
          <p:cNvSpPr>
            <a:spLocks noGrp="1"/>
          </p:cNvSpPr>
          <p:nvPr>
            <p:ph type="body" idx="13"/>
          </p:nvPr>
        </p:nvSpPr>
        <p:spPr>
          <a:xfrm>
            <a:off x="457200" y="1295400"/>
            <a:ext cx="7661325" cy="4612738"/>
          </a:xfrm>
        </p:spPr>
        <p:txBody>
          <a:bodyPr/>
          <a:lstStyle/>
          <a:p>
            <a:pPr marL="342900" marR="0" lvl="0" indent="-342900">
              <a:lnSpc>
                <a:spcPct val="150000"/>
              </a:lnSpc>
              <a:spcBef>
                <a:spcPts val="0"/>
              </a:spcBef>
              <a:spcAft>
                <a:spcPts val="0"/>
              </a:spcAft>
              <a:buFont typeface="+mj-lt"/>
              <a:buAutoNum type="arabicPeriod"/>
            </a:pPr>
            <a:r>
              <a:rPr lang="en-US" sz="1800" dirty="0">
                <a:solidFill>
                  <a:schemeClr val="bg1">
                    <a:lumMod val="50000"/>
                  </a:schemeClr>
                </a:solidFill>
                <a:effectLst/>
                <a:latin typeface="Cambria" panose="02040503050406030204" pitchFamily="18" charset="0"/>
                <a:ea typeface="Calibri" panose="020F0502020204030204" pitchFamily="34" charset="0"/>
              </a:rPr>
              <a:t>Once you are logged in, your home page is your Training Home.  On this page you will find things such as Upcoming Learning, Completed Training, Announcements, etc.  </a:t>
            </a:r>
            <a:endParaRPr lang="en-US" sz="1800" dirty="0">
              <a:solidFill>
                <a:schemeClr val="bg1">
                  <a:lumMod val="50000"/>
                </a:schemeClr>
              </a:solidFill>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1800" dirty="0">
                <a:solidFill>
                  <a:schemeClr val="bg1">
                    <a:lumMod val="50000"/>
                  </a:schemeClr>
                </a:solidFill>
                <a:effectLst/>
                <a:latin typeface="Cambria" panose="02040503050406030204" pitchFamily="18" charset="0"/>
                <a:ea typeface="Calibri" panose="020F0502020204030204" pitchFamily="34" charset="0"/>
              </a:rPr>
              <a:t>On the right side, you will see a </a:t>
            </a:r>
            <a:r>
              <a:rPr lang="en-US" sz="1800" b="1" dirty="0">
                <a:solidFill>
                  <a:schemeClr val="bg1">
                    <a:lumMod val="50000"/>
                  </a:schemeClr>
                </a:solidFill>
                <a:effectLst/>
                <a:latin typeface="Cambria" panose="02040503050406030204" pitchFamily="18" charset="0"/>
                <a:ea typeface="Calibri" panose="020F0502020204030204" pitchFamily="34" charset="0"/>
              </a:rPr>
              <a:t>Search</a:t>
            </a:r>
            <a:r>
              <a:rPr lang="en-US" sz="1800" dirty="0">
                <a:solidFill>
                  <a:schemeClr val="bg1">
                    <a:lumMod val="50000"/>
                  </a:schemeClr>
                </a:solidFill>
                <a:effectLst/>
                <a:latin typeface="Cambria" panose="02040503050406030204" pitchFamily="18" charset="0"/>
                <a:ea typeface="Calibri" panose="020F0502020204030204" pitchFamily="34" charset="0"/>
              </a:rPr>
              <a:t> text box.</a:t>
            </a:r>
            <a:endParaRPr lang="en-US" sz="1800" dirty="0">
              <a:solidFill>
                <a:schemeClr val="bg1">
                  <a:lumMod val="50000"/>
                </a:schemeClr>
              </a:solidFill>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1800" dirty="0">
                <a:solidFill>
                  <a:schemeClr val="bg1">
                    <a:lumMod val="50000"/>
                  </a:schemeClr>
                </a:solidFill>
                <a:effectLst/>
                <a:latin typeface="Cambria" panose="02040503050406030204" pitchFamily="18" charset="0"/>
                <a:ea typeface="Calibri" panose="020F0502020204030204" pitchFamily="34" charset="0"/>
              </a:rPr>
              <a:t>Type in the course title or number (i.e. </a:t>
            </a:r>
            <a:r>
              <a:rPr lang="en-US" sz="1800" dirty="0" err="1">
                <a:solidFill>
                  <a:schemeClr val="bg1">
                    <a:lumMod val="50000"/>
                  </a:schemeClr>
                </a:solidFill>
                <a:effectLst/>
                <a:latin typeface="Cambria" panose="02040503050406030204" pitchFamily="18" charset="0"/>
                <a:ea typeface="Calibri" panose="020F0502020204030204" pitchFamily="34" charset="0"/>
              </a:rPr>
              <a:t>ics</a:t>
            </a:r>
            <a:r>
              <a:rPr lang="en-US" sz="1800" dirty="0">
                <a:solidFill>
                  <a:schemeClr val="bg1">
                    <a:lumMod val="50000"/>
                  </a:schemeClr>
                </a:solidFill>
                <a:effectLst/>
                <a:latin typeface="Cambria" panose="02040503050406030204" pitchFamily="18" charset="0"/>
                <a:ea typeface="Calibri" panose="020F0502020204030204" pitchFamily="34" charset="0"/>
              </a:rPr>
              <a:t> 300, g290, </a:t>
            </a:r>
            <a:r>
              <a:rPr lang="en-US" sz="1800" dirty="0" err="1">
                <a:solidFill>
                  <a:schemeClr val="bg1">
                    <a:lumMod val="50000"/>
                  </a:schemeClr>
                </a:solidFill>
                <a:effectLst/>
                <a:latin typeface="Cambria" panose="02040503050406030204" pitchFamily="18" charset="0"/>
                <a:ea typeface="Calibri" panose="020F0502020204030204" pitchFamily="34" charset="0"/>
              </a:rPr>
              <a:t>hseep</a:t>
            </a:r>
            <a:r>
              <a:rPr lang="en-US" sz="1800" dirty="0">
                <a:solidFill>
                  <a:schemeClr val="bg1">
                    <a:lumMod val="50000"/>
                  </a:schemeClr>
                </a:solidFill>
                <a:effectLst/>
                <a:latin typeface="Cambria" panose="02040503050406030204" pitchFamily="18" charset="0"/>
                <a:ea typeface="Calibri" panose="020F0502020204030204" pitchFamily="34" charset="0"/>
              </a:rPr>
              <a:t>). It is helpful to keep it on All Words and click Search.</a:t>
            </a:r>
            <a:endParaRPr lang="en-US" sz="1800" dirty="0">
              <a:solidFill>
                <a:schemeClr val="bg1">
                  <a:lumMod val="50000"/>
                </a:schemeClr>
              </a:solidFill>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1800" dirty="0">
                <a:solidFill>
                  <a:schemeClr val="bg1">
                    <a:lumMod val="50000"/>
                  </a:schemeClr>
                </a:solidFill>
                <a:effectLst/>
                <a:latin typeface="Cambria" panose="02040503050406030204" pitchFamily="18" charset="0"/>
                <a:ea typeface="Calibri" panose="020F0502020204030204" pitchFamily="34" charset="0"/>
              </a:rPr>
              <a:t>A list of related courses should populate.</a:t>
            </a:r>
            <a:endParaRPr lang="en-US" sz="1800" dirty="0">
              <a:solidFill>
                <a:schemeClr val="bg1">
                  <a:lumMod val="50000"/>
                </a:schemeClr>
              </a:solidFill>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1800" dirty="0">
                <a:solidFill>
                  <a:schemeClr val="bg1">
                    <a:lumMod val="50000"/>
                  </a:schemeClr>
                </a:solidFill>
                <a:effectLst/>
                <a:latin typeface="Cambria" panose="02040503050406030204" pitchFamily="18" charset="0"/>
                <a:ea typeface="Calibri" panose="020F0502020204030204" pitchFamily="34" charset="0"/>
              </a:rPr>
              <a:t>Click the desired course title/link.</a:t>
            </a:r>
            <a:endParaRPr lang="en-US" sz="1800" dirty="0">
              <a:solidFill>
                <a:schemeClr val="bg1">
                  <a:lumMod val="50000"/>
                </a:schemeClr>
              </a:solidFill>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1800" dirty="0">
                <a:solidFill>
                  <a:schemeClr val="bg1">
                    <a:lumMod val="50000"/>
                  </a:schemeClr>
                </a:solidFill>
                <a:effectLst/>
                <a:latin typeface="Cambria" panose="02040503050406030204" pitchFamily="18" charset="0"/>
                <a:ea typeface="Calibri" panose="020F0502020204030204" pitchFamily="34" charset="0"/>
              </a:rPr>
              <a:t>The next page you will find a course synopsis. Below that you will see sections by date and location.  There should be an enroll tab directly next to each section.</a:t>
            </a:r>
            <a:endParaRPr lang="en-US" sz="1800" dirty="0">
              <a:solidFill>
                <a:schemeClr val="bg1">
                  <a:lumMod val="50000"/>
                </a:schemeClr>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44021655"/>
      </p:ext>
    </p:extLst>
  </p:cSld>
  <p:clrMapOvr>
    <a:masterClrMapping/>
  </p:clrMapOvr>
  <p:transition spd="med"/>
</p:sld>
</file>

<file path=ppt/theme/theme1.xml><?xml version="1.0" encoding="utf-8"?>
<a:theme xmlns:a="http://schemas.openxmlformats.org/drawingml/2006/main" name="Apex">
  <a:themeElements>
    <a:clrScheme name="Apex">
      <a:dk1>
        <a:srgbClr val="000000"/>
      </a:dk1>
      <a:lt1>
        <a:srgbClr val="1B3668"/>
      </a:lt1>
      <a:dk2>
        <a:srgbClr val="A7A7A7"/>
      </a:dk2>
      <a:lt2>
        <a:srgbClr val="535353"/>
      </a:lt2>
      <a:accent1>
        <a:srgbClr val="1B3668"/>
      </a:accent1>
      <a:accent2>
        <a:srgbClr val="E31837"/>
      </a:accent2>
      <a:accent3>
        <a:srgbClr val="648C1A"/>
      </a:accent3>
      <a:accent4>
        <a:srgbClr val="8064A2"/>
      </a:accent4>
      <a:accent5>
        <a:srgbClr val="4BACC6"/>
      </a:accent5>
      <a:accent6>
        <a:srgbClr val="FF9E16"/>
      </a:accent6>
      <a:hlink>
        <a:srgbClr val="0000FF"/>
      </a:hlink>
      <a:folHlink>
        <a:srgbClr val="FF00FF"/>
      </a:folHlink>
    </a:clrScheme>
    <a:fontScheme name="Apex">
      <a:majorFont>
        <a:latin typeface="Calibri"/>
        <a:ea typeface="Calibri"/>
        <a:cs typeface="Calibri"/>
      </a:majorFont>
      <a:minorFont>
        <a:latin typeface="Helvetica"/>
        <a:ea typeface="Helvetica"/>
        <a:cs typeface="Helvetica"/>
      </a:minorFont>
    </a:fontScheme>
    <a:fmtScheme name="Apex">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90500" dist="228600" dir="2700000" rotWithShape="0">
              <a:srgbClr val="000000">
                <a:alpha val="25500"/>
              </a:srgbClr>
            </a:outerShdw>
          </a:effectLst>
        </a:effectStyle>
        <a:effectStyle>
          <a:effectLst>
            <a:outerShdw blurRad="190500" dist="228600" dir="2700000" rotWithShape="0">
              <a:srgbClr val="000000">
                <a:alpha val="25500"/>
              </a:srgbClr>
            </a:outerShdw>
          </a:effectLst>
        </a:effectStyle>
        <a:effectStyle>
          <a:effectLst>
            <a:outerShdw blurRad="127000" dist="101600" dir="27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90500" dist="228600" dir="2700000" rotWithShape="0">
            <a:srgbClr val="000000">
              <a:alpha val="255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127000" dist="101600" dir="27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pex">
  <a:themeElements>
    <a:clrScheme name="Apex">
      <a:dk1>
        <a:srgbClr val="000000"/>
      </a:dk1>
      <a:lt1>
        <a:srgbClr val="FFFFFF"/>
      </a:lt1>
      <a:dk2>
        <a:srgbClr val="A7A7A7"/>
      </a:dk2>
      <a:lt2>
        <a:srgbClr val="535353"/>
      </a:lt2>
      <a:accent1>
        <a:srgbClr val="1B3668"/>
      </a:accent1>
      <a:accent2>
        <a:srgbClr val="E31837"/>
      </a:accent2>
      <a:accent3>
        <a:srgbClr val="648C1A"/>
      </a:accent3>
      <a:accent4>
        <a:srgbClr val="8064A2"/>
      </a:accent4>
      <a:accent5>
        <a:srgbClr val="4BACC6"/>
      </a:accent5>
      <a:accent6>
        <a:srgbClr val="FF9E16"/>
      </a:accent6>
      <a:hlink>
        <a:srgbClr val="0000FF"/>
      </a:hlink>
      <a:folHlink>
        <a:srgbClr val="FF00FF"/>
      </a:folHlink>
    </a:clrScheme>
    <a:fontScheme name="Apex">
      <a:majorFont>
        <a:latin typeface="Calibri"/>
        <a:ea typeface="Calibri"/>
        <a:cs typeface="Calibri"/>
      </a:majorFont>
      <a:minorFont>
        <a:latin typeface="Helvetica"/>
        <a:ea typeface="Helvetica"/>
        <a:cs typeface="Helvetica"/>
      </a:minorFont>
    </a:fontScheme>
    <a:fmtScheme name="Apex">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90500" dist="228600" dir="2700000" rotWithShape="0">
              <a:srgbClr val="000000">
                <a:alpha val="25500"/>
              </a:srgbClr>
            </a:outerShdw>
          </a:effectLst>
        </a:effectStyle>
        <a:effectStyle>
          <a:effectLst>
            <a:outerShdw blurRad="190500" dist="228600" dir="2700000" rotWithShape="0">
              <a:srgbClr val="000000">
                <a:alpha val="25500"/>
              </a:srgbClr>
            </a:outerShdw>
          </a:effectLst>
        </a:effectStyle>
        <a:effectStyle>
          <a:effectLst>
            <a:outerShdw blurRad="127000" dist="101600" dir="27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90500" dist="228600" dir="2700000" rotWithShape="0">
            <a:srgbClr val="000000">
              <a:alpha val="255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127000" dist="101600" dir="27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g xmlns="55b657dc-68d0-4dc6-bc82-33c7e7023f0d" xsi:nil="true"/>
    <DivisionCodes xmlns="55b657dc-68d0-4dc6-bc82-33c7e7023f0d">COM-Communications Division</DivisionCodes>
    <Bureau xmlns="55b657dc-68d0-4dc6-bc82-33c7e7023f0d">7 - Policy &amp; Communications Bureau</Bureau>
    <DocumentType xmlns="55b657dc-68d0-4dc6-bc82-33c7e7023f0d">Agency Templates</DocumentType>
    <DocumentReviewDate xmlns="55b657dc-68d0-4dc6-bc82-33c7e7023f0d" xsi:nil="true"/>
    <SharedWithUsers xmlns="c123f0dd-4939-4619-b269-6359064aedfd">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84991C3272E841ACB1750AD3FC0054" ma:contentTypeVersion="13" ma:contentTypeDescription="Create a new document." ma:contentTypeScope="" ma:versionID="2459187e585cd79b0c20905e3e6f449d">
  <xsd:schema xmlns:xsd="http://www.w3.org/2001/XMLSchema" xmlns:xs="http://www.w3.org/2001/XMLSchema" xmlns:p="http://schemas.microsoft.com/office/2006/metadata/properties" xmlns:ns2="55b657dc-68d0-4dc6-bc82-33c7e7023f0d" xmlns:ns3="c123f0dd-4939-4619-b269-6359064aedfd" targetNamespace="http://schemas.microsoft.com/office/2006/metadata/properties" ma:root="true" ma:fieldsID="91f27e82aba1f253963f5eda016deacd" ns2:_="" ns3:_="">
    <xsd:import namespace="55b657dc-68d0-4dc6-bc82-33c7e7023f0d"/>
    <xsd:import namespace="c123f0dd-4939-4619-b269-6359064aedfd"/>
    <xsd:element name="properties">
      <xsd:complexType>
        <xsd:sequence>
          <xsd:element name="documentManagement">
            <xsd:complexType>
              <xsd:all>
                <xsd:element ref="ns2:MediaServiceMetadata" minOccurs="0"/>
                <xsd:element ref="ns2:MediaServiceFastMetadata" minOccurs="0"/>
                <xsd:element ref="ns2:DocumentType" minOccurs="0"/>
                <xsd:element ref="ns2:Bureau" minOccurs="0"/>
                <xsd:element ref="ns2:DivisionCodes" minOccurs="0"/>
                <xsd:element ref="ns2:MediaServiceAutoTags" minOccurs="0"/>
                <xsd:element ref="ns2:MediaServiceOCR" minOccurs="0"/>
                <xsd:element ref="ns2:MediaServiceGenerationTime" minOccurs="0"/>
                <xsd:element ref="ns2:MediaServiceEventHashCode" minOccurs="0"/>
                <xsd:element ref="ns2:Tag" minOccurs="0"/>
                <xsd:element ref="ns2:DocumentReviewDat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b657dc-68d0-4dc6-bc82-33c7e7023f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umentType" ma:index="10" nillable="true" ma:displayName="Document Type" ma:format="Dropdown" ma:internalName="DocumentType">
      <xsd:simpleType>
        <xsd:restriction base="dms:Choice">
          <xsd:enumeration value="F-Form"/>
          <xsd:enumeration value="G-Standard Operating Guideline"/>
          <xsd:enumeration value="J-Job Aid"/>
          <xsd:enumeration value="M-Manual"/>
          <xsd:enumeration value="P-Policy"/>
          <xsd:enumeration value="S-Standard Operating Procedure"/>
          <xsd:enumeration value="T-Training"/>
          <xsd:enumeration value="Agency Templates"/>
        </xsd:restriction>
      </xsd:simpleType>
    </xsd:element>
    <xsd:element name="Bureau" ma:index="11" nillable="true" ma:displayName="Bureau" ma:format="Dropdown" ma:internalName="Bureau">
      <xsd:simpleType>
        <xsd:restriction base="dms:Choice">
          <xsd:enumeration value="1 - State Coordinator"/>
          <xsd:enumeration value="2 - Disaster Services Bureau"/>
          <xsd:enumeration value="3 - Mission Support Bureau"/>
          <xsd:enumeration value="4 - Financial Management Bureau"/>
          <xsd:enumeration value="5 - VEST"/>
          <xsd:enumeration value="6 - 911 &amp; Geospatial Services Bureau"/>
          <xsd:enumeration value="7 - Policy &amp; Communications Bureau"/>
        </xsd:restriction>
      </xsd:simpleType>
    </xsd:element>
    <xsd:element name="DivisionCodes" ma:index="12" nillable="true" ma:displayName="Division Codes" ma:format="Dropdown" ma:internalName="DivisionCodes">
      <xsd:simpleType>
        <xsd:restriction base="dms:Choice">
          <xsd:enumeration value="HR-Human Resources Division"/>
          <xsd:enumeration value="TD-Training, Education &amp; Exercise Division"/>
          <xsd:enumeration value="ALL-All Divisions"/>
          <xsd:enumeration value="FS-Facilities &amp; Safety Division"/>
          <xsd:enumeration value="IT-Information Technology Division"/>
          <xsd:enumeration value="RSE-Regional Support East"/>
          <xsd:enumeration value="RSW-Regional Support West"/>
          <xsd:enumeration value="Choice 8"/>
          <xsd:enumeration value="RD-Response Programs Division"/>
          <xsd:enumeration value="Choice 10"/>
          <xsd:enumeration value="GD-Grants Division"/>
          <xsd:enumeration value="PRO-Procurement Division"/>
          <xsd:enumeration value="BUD-Budget Office"/>
          <xsd:enumeration value="EOC-Emergency Operations Center"/>
          <xsd:enumeration value="VIM-VA Incident Management Team"/>
          <xsd:enumeration value="Choice 16"/>
          <xsd:enumeration value="PSC-Public Safety Communications Division"/>
          <xsd:enumeration value="ROD-Regional Outreach Division"/>
          <xsd:enumeration value="COM-Communications Division"/>
          <xsd:enumeration value="PMO-Project Management Division"/>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Tag" ma:index="17" nillable="true" ma:displayName="Tag" ma:format="Dropdown" ma:internalName="Tag">
      <xsd:simpleType>
        <xsd:restriction base="dms:Text">
          <xsd:maxLength value="255"/>
        </xsd:restriction>
      </xsd:simpleType>
    </xsd:element>
    <xsd:element name="DocumentReviewDate" ma:index="18" nillable="true" ma:displayName="Review Date" ma:format="DateOnly" ma:internalName="DocumentReview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123f0dd-4939-4619-b269-6359064aedf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5DA92C-D197-4D26-87CB-16C384CECEAB}">
  <ds:schemaRefs>
    <ds:schemaRef ds:uri="http://schemas.microsoft.com/office/2006/documentManagement/types"/>
    <ds:schemaRef ds:uri="55b657dc-68d0-4dc6-bc82-33c7e7023f0d"/>
    <ds:schemaRef ds:uri="http://purl.org/dc/elements/1.1/"/>
    <ds:schemaRef ds:uri="http://schemas.microsoft.com/office/2006/metadata/properties"/>
    <ds:schemaRef ds:uri="http://purl.org/dc/terms/"/>
    <ds:schemaRef ds:uri="http://schemas.openxmlformats.org/package/2006/metadata/core-properties"/>
    <ds:schemaRef ds:uri="c123f0dd-4939-4619-b269-6359064aedfd"/>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F9D60E1-294D-4E19-B3D7-5B8B7199F1D7}">
  <ds:schemaRefs>
    <ds:schemaRef ds:uri="http://schemas.microsoft.com/sharepoint/v3/contenttype/forms"/>
  </ds:schemaRefs>
</ds:datastoreItem>
</file>

<file path=customXml/itemProps3.xml><?xml version="1.0" encoding="utf-8"?>
<ds:datastoreItem xmlns:ds="http://schemas.openxmlformats.org/officeDocument/2006/customXml" ds:itemID="{0B0CE1E8-0654-4582-84E2-FF029F1A11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b657dc-68d0-4dc6-bc82-33c7e7023f0d"/>
    <ds:schemaRef ds:uri="c123f0dd-4939-4619-b269-6359064aed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TotalTime>
  <Words>671</Words>
  <Application>Microsoft Office PowerPoint</Application>
  <PresentationFormat>On-screen Show (4:3)</PresentationFormat>
  <Paragraphs>37</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Calibri</vt:lpstr>
      <vt:lpstr>Cambria</vt:lpstr>
      <vt:lpstr>Georgia</vt:lpstr>
      <vt:lpstr>Open Sans</vt:lpstr>
      <vt:lpstr>Source Sans Pro Black</vt:lpstr>
      <vt:lpstr>Source Sans Pro Semibold</vt:lpstr>
      <vt:lpstr>Times New Roman</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Registering for Training:</vt:lpstr>
      <vt:lpstr>Helpful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Dillon</dc:creator>
  <cp:lastModifiedBy>Michael Brown</cp:lastModifiedBy>
  <cp:revision>7</cp:revision>
  <dcterms:modified xsi:type="dcterms:W3CDTF">2021-10-19T14:25:39Z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0x0101009E84991C3272E841ACB1750AD3FC0054</vt:lpwstr>
  </property>
  <property fmtid="{D5CDD505-2E9C-101B-9397-08002B2CF9AE}" pid="3" name="Order">
    <vt:r8>14500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y fmtid="{D5CDD505-2E9C-101B-9397-08002B2CF9AE}" pid="10" name="ComplianceAssetId">
    <vt:lpwstr/>
  </property>
</Properties>
</file>